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1" r:id="rId1"/>
  </p:sldMasterIdLst>
  <p:notesMasterIdLst>
    <p:notesMasterId r:id="rId19"/>
  </p:notesMasterIdLst>
  <p:handoutMasterIdLst>
    <p:handoutMasterId r:id="rId20"/>
  </p:handoutMasterIdLst>
  <p:sldIdLst>
    <p:sldId id="256" r:id="rId2"/>
    <p:sldId id="320" r:id="rId3"/>
    <p:sldId id="380" r:id="rId4"/>
    <p:sldId id="391" r:id="rId5"/>
    <p:sldId id="443" r:id="rId6"/>
    <p:sldId id="445" r:id="rId7"/>
    <p:sldId id="446" r:id="rId8"/>
    <p:sldId id="447" r:id="rId9"/>
    <p:sldId id="444" r:id="rId10"/>
    <p:sldId id="448" r:id="rId11"/>
    <p:sldId id="449" r:id="rId12"/>
    <p:sldId id="451" r:id="rId13"/>
    <p:sldId id="405" r:id="rId14"/>
    <p:sldId id="452" r:id="rId15"/>
    <p:sldId id="453" r:id="rId16"/>
    <p:sldId id="455" r:id="rId17"/>
    <p:sldId id="457" r:id="rId18"/>
  </p:sldIdLst>
  <p:sldSz cx="12192000" cy="68580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242" autoAdjust="0"/>
  </p:normalViewPr>
  <p:slideViewPr>
    <p:cSldViewPr snapToGrid="0">
      <p:cViewPr varScale="1">
        <p:scale>
          <a:sx n="112" d="100"/>
          <a:sy n="112" d="100"/>
        </p:scale>
        <p:origin x="520" y="18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783695-5C55-4779-BC57-8F1FECE8EBF3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1DC704A-D79E-40BE-A981-8062E9DCEC88}">
      <dgm:prSet phldrT="[Texto]"/>
      <dgm:spPr/>
      <dgm:t>
        <a:bodyPr/>
        <a:lstStyle/>
        <a:p>
          <a:r>
            <a:rPr lang="es-ES" dirty="0"/>
            <a:t>Policías</a:t>
          </a:r>
        </a:p>
      </dgm:t>
    </dgm:pt>
    <dgm:pt modelId="{63AB11A2-0A20-408F-AAC4-784159A6B00F}" type="parTrans" cxnId="{E0A9E12A-B558-4271-9B15-0939698BC4D0}">
      <dgm:prSet/>
      <dgm:spPr/>
      <dgm:t>
        <a:bodyPr/>
        <a:lstStyle/>
        <a:p>
          <a:endParaRPr lang="es-ES"/>
        </a:p>
      </dgm:t>
    </dgm:pt>
    <dgm:pt modelId="{0B006287-A63D-47C3-9A1A-B5609E0FE606}" type="sibTrans" cxnId="{E0A9E12A-B558-4271-9B15-0939698BC4D0}">
      <dgm:prSet/>
      <dgm:spPr/>
      <dgm:t>
        <a:bodyPr/>
        <a:lstStyle/>
        <a:p>
          <a:endParaRPr lang="es-ES"/>
        </a:p>
      </dgm:t>
    </dgm:pt>
    <dgm:pt modelId="{CF920649-E4E0-40C9-8714-2F0950ED4269}">
      <dgm:prSet phldrT="[Texto]" custT="1"/>
      <dgm:spPr/>
      <dgm:t>
        <a:bodyPr/>
        <a:lstStyle/>
        <a:p>
          <a:pPr algn="l"/>
          <a:endParaRPr lang="es-ES" sz="2800" dirty="0">
            <a:solidFill>
              <a:schemeClr val="tx1"/>
            </a:solidFill>
          </a:endParaRPr>
        </a:p>
        <a:p>
          <a:pPr algn="l"/>
          <a:endParaRPr lang="es-ES" sz="2800" dirty="0">
            <a:solidFill>
              <a:schemeClr val="tx1"/>
            </a:solidFill>
          </a:endParaRPr>
        </a:p>
        <a:p>
          <a:pPr algn="l"/>
          <a:r>
            <a:rPr lang="es-ES" sz="2800" dirty="0">
              <a:solidFill>
                <a:schemeClr val="tx1"/>
              </a:solidFill>
            </a:rPr>
            <a:t>Reforma diseño federal</a:t>
          </a:r>
        </a:p>
        <a:p>
          <a:pPr algn="l"/>
          <a:r>
            <a:rPr lang="es-ES" sz="2800" dirty="0">
              <a:solidFill>
                <a:schemeClr val="tx1"/>
              </a:solidFill>
            </a:rPr>
            <a:t>Policías municipales</a:t>
          </a:r>
        </a:p>
        <a:p>
          <a:pPr algn="l"/>
          <a:r>
            <a:rPr lang="es-ES" sz="2800" dirty="0">
              <a:solidFill>
                <a:schemeClr val="tx1"/>
              </a:solidFill>
            </a:rPr>
            <a:t>Profesionalización</a:t>
          </a:r>
        </a:p>
        <a:p>
          <a:pPr algn="l"/>
          <a:r>
            <a:rPr lang="es-ES" sz="2800" dirty="0">
              <a:solidFill>
                <a:schemeClr val="tx1"/>
              </a:solidFill>
            </a:rPr>
            <a:t>Inteligencia</a:t>
          </a:r>
        </a:p>
        <a:p>
          <a:pPr algn="l"/>
          <a:r>
            <a:rPr lang="es-ES" sz="2800" dirty="0">
              <a:solidFill>
                <a:schemeClr val="tx1"/>
              </a:solidFill>
            </a:rPr>
            <a:t>Derechos humanos</a:t>
          </a:r>
        </a:p>
        <a:p>
          <a:pPr algn="l"/>
          <a:endParaRPr lang="es-ES" sz="2800" dirty="0">
            <a:solidFill>
              <a:schemeClr val="tx1"/>
            </a:solidFill>
          </a:endParaRPr>
        </a:p>
        <a:p>
          <a:pPr algn="l"/>
          <a:endParaRPr lang="es-ES" sz="2800" dirty="0">
            <a:solidFill>
              <a:schemeClr val="tx1"/>
            </a:solidFill>
          </a:endParaRPr>
        </a:p>
      </dgm:t>
    </dgm:pt>
    <dgm:pt modelId="{185103D8-DB6B-4FEC-9C64-4DD73358C59E}" type="parTrans" cxnId="{E920B1FA-372C-4706-B3F5-21D4E7E0BC6D}">
      <dgm:prSet/>
      <dgm:spPr/>
      <dgm:t>
        <a:bodyPr/>
        <a:lstStyle/>
        <a:p>
          <a:endParaRPr lang="es-ES"/>
        </a:p>
      </dgm:t>
    </dgm:pt>
    <dgm:pt modelId="{41133BED-AF30-4254-AC0E-FC34ECAFF5A5}" type="sibTrans" cxnId="{E920B1FA-372C-4706-B3F5-21D4E7E0BC6D}">
      <dgm:prSet/>
      <dgm:spPr/>
      <dgm:t>
        <a:bodyPr/>
        <a:lstStyle/>
        <a:p>
          <a:endParaRPr lang="es-ES"/>
        </a:p>
      </dgm:t>
    </dgm:pt>
    <dgm:pt modelId="{AD4967A4-0E4F-47CE-AE7F-F3B9B2D0939F}">
      <dgm:prSet phldrT="[Texto]"/>
      <dgm:spPr/>
      <dgm:t>
        <a:bodyPr/>
        <a:lstStyle/>
        <a:p>
          <a:r>
            <a:rPr lang="es-ES" dirty="0"/>
            <a:t>Justicia	</a:t>
          </a:r>
        </a:p>
      </dgm:t>
    </dgm:pt>
    <dgm:pt modelId="{8A48737D-EB2D-44CA-88B8-BAF1DCEA864A}" type="parTrans" cxnId="{0F30267E-6689-4557-8CFE-AB7D056A9D2C}">
      <dgm:prSet/>
      <dgm:spPr/>
      <dgm:t>
        <a:bodyPr/>
        <a:lstStyle/>
        <a:p>
          <a:endParaRPr lang="es-ES"/>
        </a:p>
      </dgm:t>
    </dgm:pt>
    <dgm:pt modelId="{CCAE2610-6568-40C9-B63F-A9C6DD8924D0}" type="sibTrans" cxnId="{0F30267E-6689-4557-8CFE-AB7D056A9D2C}">
      <dgm:prSet/>
      <dgm:spPr/>
      <dgm:t>
        <a:bodyPr/>
        <a:lstStyle/>
        <a:p>
          <a:endParaRPr lang="es-ES"/>
        </a:p>
      </dgm:t>
    </dgm:pt>
    <dgm:pt modelId="{463EE73C-AD6A-4F1D-A1A1-395FA68978BC}">
      <dgm:prSet phldrT="[Texto]" custT="1"/>
      <dgm:spPr/>
      <dgm:t>
        <a:bodyPr/>
        <a:lstStyle/>
        <a:p>
          <a:pPr algn="l"/>
          <a:r>
            <a:rPr lang="es-ES" sz="2400" dirty="0">
              <a:solidFill>
                <a:schemeClr val="tx1"/>
              </a:solidFill>
            </a:rPr>
            <a:t>Instrumentación nuevo sistema</a:t>
          </a:r>
        </a:p>
        <a:p>
          <a:pPr algn="l"/>
          <a:r>
            <a:rPr lang="es-ES" sz="2400" dirty="0">
              <a:solidFill>
                <a:schemeClr val="tx1"/>
              </a:solidFill>
            </a:rPr>
            <a:t>Más ministerios, más recursos</a:t>
          </a:r>
        </a:p>
        <a:p>
          <a:pPr algn="l"/>
          <a:r>
            <a:rPr lang="es-ES" sz="2400" dirty="0">
              <a:solidFill>
                <a:schemeClr val="tx1"/>
              </a:solidFill>
            </a:rPr>
            <a:t>Métodos alternativos</a:t>
          </a:r>
        </a:p>
        <a:p>
          <a:pPr algn="l"/>
          <a:r>
            <a:rPr lang="es-ES" sz="2400" dirty="0">
              <a:solidFill>
                <a:schemeClr val="tx1"/>
              </a:solidFill>
            </a:rPr>
            <a:t>Transparencia Poder Judicial</a:t>
          </a:r>
        </a:p>
        <a:p>
          <a:pPr algn="l"/>
          <a:r>
            <a:rPr lang="es-ES" sz="2400" dirty="0">
              <a:solidFill>
                <a:schemeClr val="tx1"/>
              </a:solidFill>
            </a:rPr>
            <a:t>Derechos humanos</a:t>
          </a:r>
        </a:p>
      </dgm:t>
    </dgm:pt>
    <dgm:pt modelId="{083471BF-4AE1-4C5F-997F-87857812C172}" type="parTrans" cxnId="{A72E2C65-3592-4AB0-8A80-F09F9B0E2D8A}">
      <dgm:prSet/>
      <dgm:spPr/>
      <dgm:t>
        <a:bodyPr/>
        <a:lstStyle/>
        <a:p>
          <a:endParaRPr lang="es-ES"/>
        </a:p>
      </dgm:t>
    </dgm:pt>
    <dgm:pt modelId="{C60E0142-202A-417E-8762-888FAFE1C452}" type="sibTrans" cxnId="{A72E2C65-3592-4AB0-8A80-F09F9B0E2D8A}">
      <dgm:prSet/>
      <dgm:spPr/>
      <dgm:t>
        <a:bodyPr/>
        <a:lstStyle/>
        <a:p>
          <a:endParaRPr lang="es-ES"/>
        </a:p>
      </dgm:t>
    </dgm:pt>
    <dgm:pt modelId="{DD104F12-EC54-48C4-A882-ABDFA4D142D7}">
      <dgm:prSet phldrT="[Texto]"/>
      <dgm:spPr/>
      <dgm:t>
        <a:bodyPr/>
        <a:lstStyle/>
        <a:p>
          <a:r>
            <a:rPr lang="es-ES" dirty="0"/>
            <a:t>Cárceles</a:t>
          </a:r>
        </a:p>
      </dgm:t>
    </dgm:pt>
    <dgm:pt modelId="{AB925DD6-DCA5-4649-A169-C7E1EE5C7AFD}" type="parTrans" cxnId="{D5047521-52D5-42E7-B2AA-E809217F2773}">
      <dgm:prSet/>
      <dgm:spPr/>
      <dgm:t>
        <a:bodyPr/>
        <a:lstStyle/>
        <a:p>
          <a:endParaRPr lang="es-ES"/>
        </a:p>
      </dgm:t>
    </dgm:pt>
    <dgm:pt modelId="{6AC55093-22D1-4CC1-84BA-DD38880D0C61}" type="sibTrans" cxnId="{D5047521-52D5-42E7-B2AA-E809217F2773}">
      <dgm:prSet/>
      <dgm:spPr/>
      <dgm:t>
        <a:bodyPr/>
        <a:lstStyle/>
        <a:p>
          <a:endParaRPr lang="es-ES"/>
        </a:p>
      </dgm:t>
    </dgm:pt>
    <dgm:pt modelId="{30978ECA-C53D-4663-BB8F-BCCF84DCD4CF}">
      <dgm:prSet phldrT="[Texto]" custT="1"/>
      <dgm:spPr/>
      <dgm:t>
        <a:bodyPr/>
        <a:lstStyle/>
        <a:p>
          <a:pPr algn="l"/>
          <a:endParaRPr lang="es-ES" sz="2800" dirty="0">
            <a:solidFill>
              <a:schemeClr val="tx1"/>
            </a:solidFill>
          </a:endParaRPr>
        </a:p>
        <a:p>
          <a:pPr algn="l"/>
          <a:r>
            <a:rPr lang="es-ES" sz="2800" dirty="0">
              <a:solidFill>
                <a:schemeClr val="tx1"/>
              </a:solidFill>
            </a:rPr>
            <a:t>Ampliación del sistema carcelario federal y estatales</a:t>
          </a:r>
        </a:p>
        <a:p>
          <a:pPr algn="l"/>
          <a:r>
            <a:rPr lang="es-ES" sz="2800" dirty="0">
              <a:solidFill>
                <a:schemeClr val="tx1"/>
              </a:solidFill>
            </a:rPr>
            <a:t>Depuración administraciones</a:t>
          </a:r>
        </a:p>
        <a:p>
          <a:pPr algn="l"/>
          <a:r>
            <a:rPr lang="es-ES" sz="2800" dirty="0">
              <a:solidFill>
                <a:schemeClr val="tx1"/>
              </a:solidFill>
            </a:rPr>
            <a:t>Reforma métodos de rehabilitación</a:t>
          </a:r>
        </a:p>
        <a:p>
          <a:pPr algn="l"/>
          <a:r>
            <a:rPr lang="es-ES" sz="2800" dirty="0">
              <a:solidFill>
                <a:schemeClr val="tx1"/>
              </a:solidFill>
            </a:rPr>
            <a:t>Derechos humanos</a:t>
          </a:r>
        </a:p>
        <a:p>
          <a:pPr algn="l"/>
          <a:r>
            <a:rPr lang="es-ES" sz="2800" dirty="0"/>
            <a:t> </a:t>
          </a:r>
        </a:p>
      </dgm:t>
    </dgm:pt>
    <dgm:pt modelId="{CDEC811F-D3D8-4B33-9448-E499F7E4776E}" type="parTrans" cxnId="{29517090-4B7C-4466-9CD4-720A56C838EC}">
      <dgm:prSet/>
      <dgm:spPr/>
      <dgm:t>
        <a:bodyPr/>
        <a:lstStyle/>
        <a:p>
          <a:endParaRPr lang="es-ES"/>
        </a:p>
      </dgm:t>
    </dgm:pt>
    <dgm:pt modelId="{BFC82FDA-6B4F-4082-8DE1-D273F2686BEF}" type="sibTrans" cxnId="{29517090-4B7C-4466-9CD4-720A56C838EC}">
      <dgm:prSet/>
      <dgm:spPr/>
      <dgm:t>
        <a:bodyPr/>
        <a:lstStyle/>
        <a:p>
          <a:endParaRPr lang="es-ES"/>
        </a:p>
      </dgm:t>
    </dgm:pt>
    <dgm:pt modelId="{475414DF-FE8C-4D94-BC03-916A39809400}" type="pres">
      <dgm:prSet presAssocID="{03783695-5C55-4779-BC57-8F1FECE8EBF3}" presName="theList" presStyleCnt="0">
        <dgm:presLayoutVars>
          <dgm:dir/>
          <dgm:animLvl val="lvl"/>
          <dgm:resizeHandles val="exact"/>
        </dgm:presLayoutVars>
      </dgm:prSet>
      <dgm:spPr/>
    </dgm:pt>
    <dgm:pt modelId="{5E5BDA7E-B86E-46C2-8C75-06AA5C5A8258}" type="pres">
      <dgm:prSet presAssocID="{81DC704A-D79E-40BE-A981-8062E9DCEC88}" presName="compNode" presStyleCnt="0"/>
      <dgm:spPr/>
    </dgm:pt>
    <dgm:pt modelId="{A5D86EF0-6063-479F-ADA7-09EE673B5C8D}" type="pres">
      <dgm:prSet presAssocID="{81DC704A-D79E-40BE-A981-8062E9DCEC88}" presName="aNode" presStyleLbl="bgShp" presStyleIdx="0" presStyleCnt="3"/>
      <dgm:spPr/>
    </dgm:pt>
    <dgm:pt modelId="{774539CB-B1C9-4D67-8C58-C2C5E3EAEC9C}" type="pres">
      <dgm:prSet presAssocID="{81DC704A-D79E-40BE-A981-8062E9DCEC88}" presName="textNode" presStyleLbl="bgShp" presStyleIdx="0" presStyleCnt="3"/>
      <dgm:spPr/>
    </dgm:pt>
    <dgm:pt modelId="{CC0FDBCF-0FB5-4D73-A458-E7C4BA7C889B}" type="pres">
      <dgm:prSet presAssocID="{81DC704A-D79E-40BE-A981-8062E9DCEC88}" presName="compChildNode" presStyleCnt="0"/>
      <dgm:spPr/>
    </dgm:pt>
    <dgm:pt modelId="{A49590A5-6F41-4EF9-8EAE-23B3B0378F99}" type="pres">
      <dgm:prSet presAssocID="{81DC704A-D79E-40BE-A981-8062E9DCEC88}" presName="theInnerList" presStyleCnt="0"/>
      <dgm:spPr/>
    </dgm:pt>
    <dgm:pt modelId="{A8254E75-2DC9-4D82-8BC3-BF7BFDC3C0AB}" type="pres">
      <dgm:prSet presAssocID="{CF920649-E4E0-40C9-8714-2F0950ED4269}" presName="childNode" presStyleLbl="node1" presStyleIdx="0" presStyleCnt="3" custScaleX="123224" custScaleY="130880">
        <dgm:presLayoutVars>
          <dgm:bulletEnabled val="1"/>
        </dgm:presLayoutVars>
      </dgm:prSet>
      <dgm:spPr/>
    </dgm:pt>
    <dgm:pt modelId="{32B563D4-CC48-42F0-A9B1-3A546CC8FB5D}" type="pres">
      <dgm:prSet presAssocID="{81DC704A-D79E-40BE-A981-8062E9DCEC88}" presName="aSpace" presStyleCnt="0"/>
      <dgm:spPr/>
    </dgm:pt>
    <dgm:pt modelId="{CF9FC26E-B3E5-494B-9E61-5DE9752D5B8E}" type="pres">
      <dgm:prSet presAssocID="{AD4967A4-0E4F-47CE-AE7F-F3B9B2D0939F}" presName="compNode" presStyleCnt="0"/>
      <dgm:spPr/>
    </dgm:pt>
    <dgm:pt modelId="{A1A05F0E-4FA2-4E34-913C-83BDA2D04919}" type="pres">
      <dgm:prSet presAssocID="{AD4967A4-0E4F-47CE-AE7F-F3B9B2D0939F}" presName="aNode" presStyleLbl="bgShp" presStyleIdx="1" presStyleCnt="3"/>
      <dgm:spPr/>
    </dgm:pt>
    <dgm:pt modelId="{16851417-1A84-447B-9D39-BE3CB31EFB26}" type="pres">
      <dgm:prSet presAssocID="{AD4967A4-0E4F-47CE-AE7F-F3B9B2D0939F}" presName="textNode" presStyleLbl="bgShp" presStyleIdx="1" presStyleCnt="3"/>
      <dgm:spPr/>
    </dgm:pt>
    <dgm:pt modelId="{D5B192AB-A3CB-4475-8C39-1F4BD20D6146}" type="pres">
      <dgm:prSet presAssocID="{AD4967A4-0E4F-47CE-AE7F-F3B9B2D0939F}" presName="compChildNode" presStyleCnt="0"/>
      <dgm:spPr/>
    </dgm:pt>
    <dgm:pt modelId="{15ECE63D-1160-4282-85FC-FEF6D2422E2B}" type="pres">
      <dgm:prSet presAssocID="{AD4967A4-0E4F-47CE-AE7F-F3B9B2D0939F}" presName="theInnerList" presStyleCnt="0"/>
      <dgm:spPr/>
    </dgm:pt>
    <dgm:pt modelId="{EE926D75-A46C-4F42-8E74-9C9B4779D7F1}" type="pres">
      <dgm:prSet presAssocID="{463EE73C-AD6A-4F1D-A1A1-395FA68978BC}" presName="childNode" presStyleLbl="node1" presStyleIdx="1" presStyleCnt="3" custScaleX="123565">
        <dgm:presLayoutVars>
          <dgm:bulletEnabled val="1"/>
        </dgm:presLayoutVars>
      </dgm:prSet>
      <dgm:spPr/>
    </dgm:pt>
    <dgm:pt modelId="{E0B41E79-73D3-455B-9833-3CD04ADAE318}" type="pres">
      <dgm:prSet presAssocID="{AD4967A4-0E4F-47CE-AE7F-F3B9B2D0939F}" presName="aSpace" presStyleCnt="0"/>
      <dgm:spPr/>
    </dgm:pt>
    <dgm:pt modelId="{2AA183B5-53EC-45F3-92B6-F1953CC3E32E}" type="pres">
      <dgm:prSet presAssocID="{DD104F12-EC54-48C4-A882-ABDFA4D142D7}" presName="compNode" presStyleCnt="0"/>
      <dgm:spPr/>
    </dgm:pt>
    <dgm:pt modelId="{A13D0D4F-7095-4D68-8E8B-B13E08C258E2}" type="pres">
      <dgm:prSet presAssocID="{DD104F12-EC54-48C4-A882-ABDFA4D142D7}" presName="aNode" presStyleLbl="bgShp" presStyleIdx="2" presStyleCnt="3"/>
      <dgm:spPr/>
    </dgm:pt>
    <dgm:pt modelId="{E8862F99-ED6E-4486-A617-64BF88C16036}" type="pres">
      <dgm:prSet presAssocID="{DD104F12-EC54-48C4-A882-ABDFA4D142D7}" presName="textNode" presStyleLbl="bgShp" presStyleIdx="2" presStyleCnt="3"/>
      <dgm:spPr/>
    </dgm:pt>
    <dgm:pt modelId="{6E24C50E-3A55-42FD-BFC6-691CF86582A7}" type="pres">
      <dgm:prSet presAssocID="{DD104F12-EC54-48C4-A882-ABDFA4D142D7}" presName="compChildNode" presStyleCnt="0"/>
      <dgm:spPr/>
    </dgm:pt>
    <dgm:pt modelId="{AD997E14-C7D4-4EB5-9C8E-EA85305E11E0}" type="pres">
      <dgm:prSet presAssocID="{DD104F12-EC54-48C4-A882-ABDFA4D142D7}" presName="theInnerList" presStyleCnt="0"/>
      <dgm:spPr/>
    </dgm:pt>
    <dgm:pt modelId="{D9D14197-95DF-41F2-AF43-7C0B5C109CE0}" type="pres">
      <dgm:prSet presAssocID="{30978ECA-C53D-4663-BB8F-BCCF84DCD4CF}" presName="childNode" presStyleLbl="node1" presStyleIdx="2" presStyleCnt="3" custScaleX="117800">
        <dgm:presLayoutVars>
          <dgm:bulletEnabled val="1"/>
        </dgm:presLayoutVars>
      </dgm:prSet>
      <dgm:spPr/>
    </dgm:pt>
  </dgm:ptLst>
  <dgm:cxnLst>
    <dgm:cxn modelId="{FB344205-E41E-49F5-8D25-0968FF1CF9EA}" type="presOf" srcId="{463EE73C-AD6A-4F1D-A1A1-395FA68978BC}" destId="{EE926D75-A46C-4F42-8E74-9C9B4779D7F1}" srcOrd="0" destOrd="0" presId="urn:microsoft.com/office/officeart/2005/8/layout/lProcess2"/>
    <dgm:cxn modelId="{686FED10-8F50-4BDD-8DC9-0B0F2CA533A6}" type="presOf" srcId="{81DC704A-D79E-40BE-A981-8062E9DCEC88}" destId="{774539CB-B1C9-4D67-8C58-C2C5E3EAEC9C}" srcOrd="1" destOrd="0" presId="urn:microsoft.com/office/officeart/2005/8/layout/lProcess2"/>
    <dgm:cxn modelId="{D5047521-52D5-42E7-B2AA-E809217F2773}" srcId="{03783695-5C55-4779-BC57-8F1FECE8EBF3}" destId="{DD104F12-EC54-48C4-A882-ABDFA4D142D7}" srcOrd="2" destOrd="0" parTransId="{AB925DD6-DCA5-4649-A169-C7E1EE5C7AFD}" sibTransId="{6AC55093-22D1-4CC1-84BA-DD38880D0C61}"/>
    <dgm:cxn modelId="{E0A9E12A-B558-4271-9B15-0939698BC4D0}" srcId="{03783695-5C55-4779-BC57-8F1FECE8EBF3}" destId="{81DC704A-D79E-40BE-A981-8062E9DCEC88}" srcOrd="0" destOrd="0" parTransId="{63AB11A2-0A20-408F-AAC4-784159A6B00F}" sibTransId="{0B006287-A63D-47C3-9A1A-B5609E0FE606}"/>
    <dgm:cxn modelId="{BE655563-C7F4-42F2-97F3-AECF6270B040}" type="presOf" srcId="{81DC704A-D79E-40BE-A981-8062E9DCEC88}" destId="{A5D86EF0-6063-479F-ADA7-09EE673B5C8D}" srcOrd="0" destOrd="0" presId="urn:microsoft.com/office/officeart/2005/8/layout/lProcess2"/>
    <dgm:cxn modelId="{A72E2C65-3592-4AB0-8A80-F09F9B0E2D8A}" srcId="{AD4967A4-0E4F-47CE-AE7F-F3B9B2D0939F}" destId="{463EE73C-AD6A-4F1D-A1A1-395FA68978BC}" srcOrd="0" destOrd="0" parTransId="{083471BF-4AE1-4C5F-997F-87857812C172}" sibTransId="{C60E0142-202A-417E-8762-888FAFE1C452}"/>
    <dgm:cxn modelId="{C7BEFC78-55D0-4045-8405-10CA5DD5013A}" type="presOf" srcId="{03783695-5C55-4779-BC57-8F1FECE8EBF3}" destId="{475414DF-FE8C-4D94-BC03-916A39809400}" srcOrd="0" destOrd="0" presId="urn:microsoft.com/office/officeart/2005/8/layout/lProcess2"/>
    <dgm:cxn modelId="{0F30267E-6689-4557-8CFE-AB7D056A9D2C}" srcId="{03783695-5C55-4779-BC57-8F1FECE8EBF3}" destId="{AD4967A4-0E4F-47CE-AE7F-F3B9B2D0939F}" srcOrd="1" destOrd="0" parTransId="{8A48737D-EB2D-44CA-88B8-BAF1DCEA864A}" sibTransId="{CCAE2610-6568-40C9-B63F-A9C6DD8924D0}"/>
    <dgm:cxn modelId="{29517090-4B7C-4466-9CD4-720A56C838EC}" srcId="{DD104F12-EC54-48C4-A882-ABDFA4D142D7}" destId="{30978ECA-C53D-4663-BB8F-BCCF84DCD4CF}" srcOrd="0" destOrd="0" parTransId="{CDEC811F-D3D8-4B33-9448-E499F7E4776E}" sibTransId="{BFC82FDA-6B4F-4082-8DE1-D273F2686BEF}"/>
    <dgm:cxn modelId="{F1652992-F6BB-4A2C-A6C9-F174A2F15E03}" type="presOf" srcId="{30978ECA-C53D-4663-BB8F-BCCF84DCD4CF}" destId="{D9D14197-95DF-41F2-AF43-7C0B5C109CE0}" srcOrd="0" destOrd="0" presId="urn:microsoft.com/office/officeart/2005/8/layout/lProcess2"/>
    <dgm:cxn modelId="{4C0CCC93-BC09-4FD2-AB7E-74FEC09F8F6D}" type="presOf" srcId="{DD104F12-EC54-48C4-A882-ABDFA4D142D7}" destId="{A13D0D4F-7095-4D68-8E8B-B13E08C258E2}" srcOrd="0" destOrd="0" presId="urn:microsoft.com/office/officeart/2005/8/layout/lProcess2"/>
    <dgm:cxn modelId="{0CB4B0C0-BA73-4B83-BC8A-8F672B2AF916}" type="presOf" srcId="{DD104F12-EC54-48C4-A882-ABDFA4D142D7}" destId="{E8862F99-ED6E-4486-A617-64BF88C16036}" srcOrd="1" destOrd="0" presId="urn:microsoft.com/office/officeart/2005/8/layout/lProcess2"/>
    <dgm:cxn modelId="{E6B89FD0-1127-4417-A13B-80087EEEFA17}" type="presOf" srcId="{AD4967A4-0E4F-47CE-AE7F-F3B9B2D0939F}" destId="{A1A05F0E-4FA2-4E34-913C-83BDA2D04919}" srcOrd="0" destOrd="0" presId="urn:microsoft.com/office/officeart/2005/8/layout/lProcess2"/>
    <dgm:cxn modelId="{41E4D5E3-5742-4162-BD65-68E660FCD526}" type="presOf" srcId="{AD4967A4-0E4F-47CE-AE7F-F3B9B2D0939F}" destId="{16851417-1A84-447B-9D39-BE3CB31EFB26}" srcOrd="1" destOrd="0" presId="urn:microsoft.com/office/officeart/2005/8/layout/lProcess2"/>
    <dgm:cxn modelId="{5FAD42EF-D1A9-4B28-806E-802CD79202AC}" type="presOf" srcId="{CF920649-E4E0-40C9-8714-2F0950ED4269}" destId="{A8254E75-2DC9-4D82-8BC3-BF7BFDC3C0AB}" srcOrd="0" destOrd="0" presId="urn:microsoft.com/office/officeart/2005/8/layout/lProcess2"/>
    <dgm:cxn modelId="{E920B1FA-372C-4706-B3F5-21D4E7E0BC6D}" srcId="{81DC704A-D79E-40BE-A981-8062E9DCEC88}" destId="{CF920649-E4E0-40C9-8714-2F0950ED4269}" srcOrd="0" destOrd="0" parTransId="{185103D8-DB6B-4FEC-9C64-4DD73358C59E}" sibTransId="{41133BED-AF30-4254-AC0E-FC34ECAFF5A5}"/>
    <dgm:cxn modelId="{1D389C09-1A3D-482B-BFEA-B1E4A1274146}" type="presParOf" srcId="{475414DF-FE8C-4D94-BC03-916A39809400}" destId="{5E5BDA7E-B86E-46C2-8C75-06AA5C5A8258}" srcOrd="0" destOrd="0" presId="urn:microsoft.com/office/officeart/2005/8/layout/lProcess2"/>
    <dgm:cxn modelId="{6985EC6B-E73A-45FE-9A43-7CC44AE3E4D8}" type="presParOf" srcId="{5E5BDA7E-B86E-46C2-8C75-06AA5C5A8258}" destId="{A5D86EF0-6063-479F-ADA7-09EE673B5C8D}" srcOrd="0" destOrd="0" presId="urn:microsoft.com/office/officeart/2005/8/layout/lProcess2"/>
    <dgm:cxn modelId="{C72AE6C9-A24B-457D-A10A-05545F5D70EA}" type="presParOf" srcId="{5E5BDA7E-B86E-46C2-8C75-06AA5C5A8258}" destId="{774539CB-B1C9-4D67-8C58-C2C5E3EAEC9C}" srcOrd="1" destOrd="0" presId="urn:microsoft.com/office/officeart/2005/8/layout/lProcess2"/>
    <dgm:cxn modelId="{B84CCBBB-5ECA-405F-B8FD-820A9F6D9A04}" type="presParOf" srcId="{5E5BDA7E-B86E-46C2-8C75-06AA5C5A8258}" destId="{CC0FDBCF-0FB5-4D73-A458-E7C4BA7C889B}" srcOrd="2" destOrd="0" presId="urn:microsoft.com/office/officeart/2005/8/layout/lProcess2"/>
    <dgm:cxn modelId="{2BB617A8-7F61-4ACD-A94E-CC7AD18C8715}" type="presParOf" srcId="{CC0FDBCF-0FB5-4D73-A458-E7C4BA7C889B}" destId="{A49590A5-6F41-4EF9-8EAE-23B3B0378F99}" srcOrd="0" destOrd="0" presId="urn:microsoft.com/office/officeart/2005/8/layout/lProcess2"/>
    <dgm:cxn modelId="{E5055515-C962-4C96-BFA8-83FF25783A4C}" type="presParOf" srcId="{A49590A5-6F41-4EF9-8EAE-23B3B0378F99}" destId="{A8254E75-2DC9-4D82-8BC3-BF7BFDC3C0AB}" srcOrd="0" destOrd="0" presId="urn:microsoft.com/office/officeart/2005/8/layout/lProcess2"/>
    <dgm:cxn modelId="{6AF30543-5B1A-49C7-9458-1E87DD86A0D8}" type="presParOf" srcId="{475414DF-FE8C-4D94-BC03-916A39809400}" destId="{32B563D4-CC48-42F0-A9B1-3A546CC8FB5D}" srcOrd="1" destOrd="0" presId="urn:microsoft.com/office/officeart/2005/8/layout/lProcess2"/>
    <dgm:cxn modelId="{8384F9DA-D084-4E02-BC20-C4459362E11F}" type="presParOf" srcId="{475414DF-FE8C-4D94-BC03-916A39809400}" destId="{CF9FC26E-B3E5-494B-9E61-5DE9752D5B8E}" srcOrd="2" destOrd="0" presId="urn:microsoft.com/office/officeart/2005/8/layout/lProcess2"/>
    <dgm:cxn modelId="{B66056E2-957E-4524-BBCD-A0AA57C742F4}" type="presParOf" srcId="{CF9FC26E-B3E5-494B-9E61-5DE9752D5B8E}" destId="{A1A05F0E-4FA2-4E34-913C-83BDA2D04919}" srcOrd="0" destOrd="0" presId="urn:microsoft.com/office/officeart/2005/8/layout/lProcess2"/>
    <dgm:cxn modelId="{8E773211-9C1B-46F7-8B7D-63D17192E186}" type="presParOf" srcId="{CF9FC26E-B3E5-494B-9E61-5DE9752D5B8E}" destId="{16851417-1A84-447B-9D39-BE3CB31EFB26}" srcOrd="1" destOrd="0" presId="urn:microsoft.com/office/officeart/2005/8/layout/lProcess2"/>
    <dgm:cxn modelId="{93C2E5AA-5F8B-4749-952B-70DDBECDE92A}" type="presParOf" srcId="{CF9FC26E-B3E5-494B-9E61-5DE9752D5B8E}" destId="{D5B192AB-A3CB-4475-8C39-1F4BD20D6146}" srcOrd="2" destOrd="0" presId="urn:microsoft.com/office/officeart/2005/8/layout/lProcess2"/>
    <dgm:cxn modelId="{EF197CA5-BB2F-494A-BC75-FEE7CC612F73}" type="presParOf" srcId="{D5B192AB-A3CB-4475-8C39-1F4BD20D6146}" destId="{15ECE63D-1160-4282-85FC-FEF6D2422E2B}" srcOrd="0" destOrd="0" presId="urn:microsoft.com/office/officeart/2005/8/layout/lProcess2"/>
    <dgm:cxn modelId="{BD1D2A07-7E20-4C5D-84E5-983050286933}" type="presParOf" srcId="{15ECE63D-1160-4282-85FC-FEF6D2422E2B}" destId="{EE926D75-A46C-4F42-8E74-9C9B4779D7F1}" srcOrd="0" destOrd="0" presId="urn:microsoft.com/office/officeart/2005/8/layout/lProcess2"/>
    <dgm:cxn modelId="{44CF0E4D-157C-4923-B052-1DEFA84244F2}" type="presParOf" srcId="{475414DF-FE8C-4D94-BC03-916A39809400}" destId="{E0B41E79-73D3-455B-9833-3CD04ADAE318}" srcOrd="3" destOrd="0" presId="urn:microsoft.com/office/officeart/2005/8/layout/lProcess2"/>
    <dgm:cxn modelId="{8BEA9838-0913-4937-A619-AFDA625EE343}" type="presParOf" srcId="{475414DF-FE8C-4D94-BC03-916A39809400}" destId="{2AA183B5-53EC-45F3-92B6-F1953CC3E32E}" srcOrd="4" destOrd="0" presId="urn:microsoft.com/office/officeart/2005/8/layout/lProcess2"/>
    <dgm:cxn modelId="{12868F77-6613-4366-99AE-89E04F5C718D}" type="presParOf" srcId="{2AA183B5-53EC-45F3-92B6-F1953CC3E32E}" destId="{A13D0D4F-7095-4D68-8E8B-B13E08C258E2}" srcOrd="0" destOrd="0" presId="urn:microsoft.com/office/officeart/2005/8/layout/lProcess2"/>
    <dgm:cxn modelId="{7605805A-6A06-4FC8-B552-CCA7981FF863}" type="presParOf" srcId="{2AA183B5-53EC-45F3-92B6-F1953CC3E32E}" destId="{E8862F99-ED6E-4486-A617-64BF88C16036}" srcOrd="1" destOrd="0" presId="urn:microsoft.com/office/officeart/2005/8/layout/lProcess2"/>
    <dgm:cxn modelId="{3FEF2E4F-3709-4EDF-9344-FA7BB84036CC}" type="presParOf" srcId="{2AA183B5-53EC-45F3-92B6-F1953CC3E32E}" destId="{6E24C50E-3A55-42FD-BFC6-691CF86582A7}" srcOrd="2" destOrd="0" presId="urn:microsoft.com/office/officeart/2005/8/layout/lProcess2"/>
    <dgm:cxn modelId="{7880B5E4-9E76-44A3-981B-DBC2568E2B2D}" type="presParOf" srcId="{6E24C50E-3A55-42FD-BFC6-691CF86582A7}" destId="{AD997E14-C7D4-4EB5-9C8E-EA85305E11E0}" srcOrd="0" destOrd="0" presId="urn:microsoft.com/office/officeart/2005/8/layout/lProcess2"/>
    <dgm:cxn modelId="{AD0C1404-1DE3-4053-904A-74959B7F8C85}" type="presParOf" srcId="{AD997E14-C7D4-4EB5-9C8E-EA85305E11E0}" destId="{D9D14197-95DF-41F2-AF43-7C0B5C109CE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D86EF0-6063-479F-ADA7-09EE673B5C8D}">
      <dsp:nvSpPr>
        <dsp:cNvPr id="0" name=""/>
        <dsp:cNvSpPr/>
      </dsp:nvSpPr>
      <dsp:spPr>
        <a:xfrm>
          <a:off x="1318" y="0"/>
          <a:ext cx="3428451" cy="569234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500" kern="1200" dirty="0"/>
            <a:t>Policías</a:t>
          </a:r>
        </a:p>
      </dsp:txBody>
      <dsp:txXfrm>
        <a:off x="1318" y="0"/>
        <a:ext cx="3428451" cy="1707703"/>
      </dsp:txXfrm>
    </dsp:sp>
    <dsp:sp modelId="{A8254E75-2DC9-4D82-8BC3-BF7BFDC3C0AB}">
      <dsp:nvSpPr>
        <dsp:cNvPr id="0" name=""/>
        <dsp:cNvSpPr/>
      </dsp:nvSpPr>
      <dsp:spPr>
        <a:xfrm>
          <a:off x="25674" y="1708639"/>
          <a:ext cx="3379739" cy="36981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800" kern="1200" dirty="0">
            <a:solidFill>
              <a:schemeClr val="tx1"/>
            </a:solidFill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800" kern="1200" dirty="0">
            <a:solidFill>
              <a:schemeClr val="tx1"/>
            </a:solidFill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solidFill>
                <a:schemeClr val="tx1"/>
              </a:solidFill>
            </a:rPr>
            <a:t>Reforma diseño federal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solidFill>
                <a:schemeClr val="tx1"/>
              </a:solidFill>
            </a:rPr>
            <a:t>Policías municipales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solidFill>
                <a:schemeClr val="tx1"/>
              </a:solidFill>
            </a:rPr>
            <a:t>Profesionalización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solidFill>
                <a:schemeClr val="tx1"/>
              </a:solidFill>
            </a:rPr>
            <a:t>Inteligencia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solidFill>
                <a:schemeClr val="tx1"/>
              </a:solidFill>
            </a:rPr>
            <a:t>Derechos humanos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800" kern="1200" dirty="0">
            <a:solidFill>
              <a:schemeClr val="tx1"/>
            </a:solidFill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800" kern="1200" dirty="0">
            <a:solidFill>
              <a:schemeClr val="tx1"/>
            </a:solidFill>
          </a:endParaRPr>
        </a:p>
      </dsp:txBody>
      <dsp:txXfrm>
        <a:off x="124663" y="1807628"/>
        <a:ext cx="3181761" cy="3500172"/>
      </dsp:txXfrm>
    </dsp:sp>
    <dsp:sp modelId="{A1A05F0E-4FA2-4E34-913C-83BDA2D04919}">
      <dsp:nvSpPr>
        <dsp:cNvPr id="0" name=""/>
        <dsp:cNvSpPr/>
      </dsp:nvSpPr>
      <dsp:spPr>
        <a:xfrm>
          <a:off x="3686903" y="0"/>
          <a:ext cx="3428451" cy="569234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500" kern="1200" dirty="0"/>
            <a:t>Justicia	</a:t>
          </a:r>
        </a:p>
      </dsp:txBody>
      <dsp:txXfrm>
        <a:off x="3686903" y="0"/>
        <a:ext cx="3428451" cy="1707703"/>
      </dsp:txXfrm>
    </dsp:sp>
    <dsp:sp modelId="{EE926D75-A46C-4F42-8E74-9C9B4779D7F1}">
      <dsp:nvSpPr>
        <dsp:cNvPr id="0" name=""/>
        <dsp:cNvSpPr/>
      </dsp:nvSpPr>
      <dsp:spPr>
        <a:xfrm>
          <a:off x="3706582" y="1707703"/>
          <a:ext cx="3389092" cy="37000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solidFill>
                <a:schemeClr val="tx1"/>
              </a:solidFill>
            </a:rPr>
            <a:t>Instrumentación nuevo sistema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solidFill>
                <a:schemeClr val="tx1"/>
              </a:solidFill>
            </a:rPr>
            <a:t>Más ministerios, más recursos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solidFill>
                <a:schemeClr val="tx1"/>
              </a:solidFill>
            </a:rPr>
            <a:t>Métodos alternativos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solidFill>
                <a:schemeClr val="tx1"/>
              </a:solidFill>
            </a:rPr>
            <a:t>Transparencia Poder Judicial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solidFill>
                <a:schemeClr val="tx1"/>
              </a:solidFill>
            </a:rPr>
            <a:t>Derechos humanos</a:t>
          </a:r>
        </a:p>
      </dsp:txBody>
      <dsp:txXfrm>
        <a:off x="3805845" y="1806966"/>
        <a:ext cx="3190566" cy="3501497"/>
      </dsp:txXfrm>
    </dsp:sp>
    <dsp:sp modelId="{A13D0D4F-7095-4D68-8E8B-B13E08C258E2}">
      <dsp:nvSpPr>
        <dsp:cNvPr id="0" name=""/>
        <dsp:cNvSpPr/>
      </dsp:nvSpPr>
      <dsp:spPr>
        <a:xfrm>
          <a:off x="7372488" y="0"/>
          <a:ext cx="3428451" cy="569234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500" kern="1200" dirty="0"/>
            <a:t>Cárceles</a:t>
          </a:r>
        </a:p>
      </dsp:txBody>
      <dsp:txXfrm>
        <a:off x="7372488" y="0"/>
        <a:ext cx="3428451" cy="1707703"/>
      </dsp:txXfrm>
    </dsp:sp>
    <dsp:sp modelId="{D9D14197-95DF-41F2-AF43-7C0B5C109CE0}">
      <dsp:nvSpPr>
        <dsp:cNvPr id="0" name=""/>
        <dsp:cNvSpPr/>
      </dsp:nvSpPr>
      <dsp:spPr>
        <a:xfrm>
          <a:off x="7471227" y="1707703"/>
          <a:ext cx="3230972" cy="37000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800" kern="1200" dirty="0">
            <a:solidFill>
              <a:schemeClr val="tx1"/>
            </a:solidFill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solidFill>
                <a:schemeClr val="tx1"/>
              </a:solidFill>
            </a:rPr>
            <a:t>Ampliación del sistema carcelario federal y estatales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solidFill>
                <a:schemeClr val="tx1"/>
              </a:solidFill>
            </a:rPr>
            <a:t>Depuración administraciones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solidFill>
                <a:schemeClr val="tx1"/>
              </a:solidFill>
            </a:rPr>
            <a:t>Reforma métodos de rehabilitación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solidFill>
                <a:schemeClr val="tx1"/>
              </a:solidFill>
            </a:rPr>
            <a:t>Derechos humanos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 </a:t>
          </a:r>
        </a:p>
      </dsp:txBody>
      <dsp:txXfrm>
        <a:off x="7565859" y="1802335"/>
        <a:ext cx="3041708" cy="3510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789C6-8192-493E-A4E0-1C45D82BD0A8}" type="datetimeFigureOut">
              <a:rPr lang="es-MX" smtClean="0"/>
              <a:t>01/10/20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D879AA-B28F-42C3-A3C7-70338EFCB5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7779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9CB47FA4-26E6-4BE6-A7F2-AD531C77A061}" type="datetimeFigureOut">
              <a:rPr lang="es-MX" smtClean="0"/>
              <a:t>01/10/20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A298DDB2-FEA0-446B-BF37-AE55B33DC4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3661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BA5C-3446-4C24-B369-48E4A1E23B3F}" type="datetime1">
              <a:rPr lang="en-US" smtClean="0"/>
              <a:t>10/1/20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Gobernabilidad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México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0619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533A-B783-4CCF-B4FE-C6FB462FFFB1}" type="datetime1">
              <a:rPr lang="en-US" smtClean="0"/>
              <a:t>10/1/20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Gobernabilidad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México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015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A912-32BB-4A02-8879-2A1E31DD636F}" type="datetime1">
              <a:rPr lang="en-US" smtClean="0"/>
              <a:t>10/1/20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Gobernabilidad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México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748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25AB-C910-4082-B054-92118AE9B24A}" type="datetime1">
              <a:rPr lang="en-US" smtClean="0"/>
              <a:t>10/1/20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dirty="0" err="1"/>
              <a:t>Seminario</a:t>
            </a:r>
            <a:r>
              <a:rPr lang="en-US" dirty="0"/>
              <a:t> Paz y </a:t>
            </a:r>
            <a:r>
              <a:rPr lang="en-US" dirty="0" err="1"/>
              <a:t>violencia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69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CAE1D-45DA-4808-8D12-6DA3D233B3CE}" type="datetime1">
              <a:rPr lang="en-US" smtClean="0"/>
              <a:t>10/1/20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Gobernabilidad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México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402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DD39-7C35-4033-BB71-EDE39A27F508}" type="datetime1">
              <a:rPr lang="en-US" smtClean="0"/>
              <a:t>10/1/20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Gobernabilidad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México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3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92E4-AF1D-4EE2-A54D-BB13ACE9CC84}" type="datetime1">
              <a:rPr lang="en-US" smtClean="0"/>
              <a:t>10/1/20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Gobernabilidad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México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63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26D5-7F19-463C-8A36-2F1E3F8A0041}" type="datetime1">
              <a:rPr lang="en-US" smtClean="0"/>
              <a:t>10/1/20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Presentación Tresalia. Enero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804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0986-7BF8-4084-A6A6-8740B99C0FD8}" type="datetime1">
              <a:rPr lang="en-US" smtClean="0"/>
              <a:t>10/1/20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La </a:t>
            </a:r>
            <a:r>
              <a:rPr lang="en-US" dirty="0" err="1"/>
              <a:t>Gobernabilidad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México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363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23A94AC-B665-477A-9D1E-20A12FE7AF09}" type="datetime1">
              <a:rPr lang="en-US" smtClean="0"/>
              <a:t>10/1/20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La </a:t>
            </a:r>
            <a:r>
              <a:rPr lang="en-US" dirty="0" err="1"/>
              <a:t>Gobernabilidad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México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349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7F8D-6357-4996-8614-03A8F0203F62}" type="datetime1">
              <a:rPr lang="en-US" smtClean="0"/>
              <a:t>10/1/20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Gobernabilidad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México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709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C5DB935-3C55-4133-AB26-66B539812574}" type="datetime1">
              <a:rPr lang="en-US" smtClean="0"/>
              <a:t>10/1/20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La </a:t>
            </a:r>
            <a:r>
              <a:rPr lang="en-US" dirty="0" err="1"/>
              <a:t>Gobernabilidad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México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146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En búsqueda de una política de seguridad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Apuntes para el debate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sz="1100" dirty="0"/>
          </a:p>
          <a:p>
            <a:r>
              <a:rPr lang="es-MX" sz="1100" dirty="0"/>
              <a:t>Seminario </a:t>
            </a:r>
            <a:r>
              <a:rPr lang="es-MX" sz="1100" dirty="0" err="1"/>
              <a:t>Cesig</a:t>
            </a:r>
            <a:endParaRPr lang="es-MX" sz="1100" dirty="0"/>
          </a:p>
          <a:p>
            <a:endParaRPr lang="es-MX" sz="11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957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17654"/>
          </a:xfrm>
        </p:spPr>
        <p:txBody>
          <a:bodyPr>
            <a:normAutofit fontScale="90000"/>
          </a:bodyPr>
          <a:lstStyle/>
          <a:p>
            <a:pPr marL="914400" indent="-914400">
              <a:buFont typeface="+mj-lt"/>
              <a:buAutoNum type="arabicPeriod" startAt="2"/>
            </a:pPr>
            <a:r>
              <a:rPr lang="es-ES_tradnl" dirty="0"/>
              <a:t>Debilitamiento de las organizaciones criminales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404257"/>
            <a:ext cx="10058400" cy="4751613"/>
          </a:xfrm>
        </p:spPr>
        <p:txBody>
          <a:bodyPr>
            <a:normAutofit/>
          </a:bodyPr>
          <a:lstStyle/>
          <a:p>
            <a:pPr lvl="1"/>
            <a:r>
              <a:rPr lang="es-ES_tradnl" sz="2800" dirty="0"/>
              <a:t>Frente a esta diversidad de las OC, deben plantearse estrategias diversificadas, con prioridades claras:  </a:t>
            </a:r>
          </a:p>
          <a:p>
            <a:pPr lvl="3"/>
            <a:r>
              <a:rPr lang="es-ES_tradnl" sz="2400" dirty="0"/>
              <a:t>Reducción de violencia: desarticulación de organizaciones más violentas. Supone la fusión de inteligencia y operaciones. Prioridad a construcción de áreas de inteligencia</a:t>
            </a:r>
          </a:p>
          <a:p>
            <a:pPr lvl="3"/>
            <a:r>
              <a:rPr lang="es-ES_tradnl" sz="2400" dirty="0"/>
              <a:t>Reducción de delitos de alto impacto: unidades policiales especializadas contra secuestro y extorsión, violencia contra las mujeres.</a:t>
            </a:r>
          </a:p>
          <a:p>
            <a:pPr lvl="3"/>
            <a:r>
              <a:rPr lang="es-ES_tradnl" sz="2400" dirty="0"/>
              <a:t>Investigación y desarticulación de redes de protección política y policiaca de las OC.</a:t>
            </a:r>
          </a:p>
          <a:p>
            <a:pPr lvl="3"/>
            <a:r>
              <a:rPr lang="es-ES_tradnl" sz="2400" dirty="0"/>
              <a:t>Estrategia contra lavado de dinero.</a:t>
            </a:r>
          </a:p>
          <a:p>
            <a:pPr lvl="3"/>
            <a:r>
              <a:rPr lang="es-MX" sz="2400" dirty="0"/>
              <a:t>Cooperación internacional: apoyo de E.U. (tráfico de armas, lavado de dinero, reducción de consumo), Colombia y Centroamérica</a:t>
            </a:r>
          </a:p>
          <a:p>
            <a:pPr lvl="3"/>
            <a:endParaRPr lang="es-ES_tradnl" sz="2400" dirty="0"/>
          </a:p>
          <a:p>
            <a:pPr lvl="3"/>
            <a:endParaRPr lang="es-ES_tradnl" sz="2400" dirty="0"/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Seminario</a:t>
            </a:r>
            <a:r>
              <a:rPr lang="en-US" dirty="0"/>
              <a:t> </a:t>
            </a:r>
            <a:r>
              <a:rPr lang="en-US" dirty="0" err="1"/>
              <a:t>cesig</a:t>
            </a:r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432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17654"/>
          </a:xfrm>
        </p:spPr>
        <p:txBody>
          <a:bodyPr>
            <a:normAutofit fontScale="90000"/>
          </a:bodyPr>
          <a:lstStyle/>
          <a:p>
            <a:pPr marL="914400" indent="-914400">
              <a:buFont typeface="+mj-lt"/>
              <a:buAutoNum type="arabicPeriod" startAt="3"/>
            </a:pPr>
            <a:r>
              <a:rPr lang="es-ES_tradnl" dirty="0"/>
              <a:t>Fortalecimiento de las instituciones de seguridad y justicia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404257"/>
            <a:ext cx="10058400" cy="4751613"/>
          </a:xfrm>
        </p:spPr>
        <p:txBody>
          <a:bodyPr>
            <a:normAutofit/>
          </a:bodyPr>
          <a:lstStyle/>
          <a:p>
            <a:pPr lvl="1"/>
            <a:r>
              <a:rPr lang="es-ES_tradnl" sz="2800" dirty="0"/>
              <a:t>La debilidad de las instituciones de seguridad y justicia es apabullante:  </a:t>
            </a:r>
          </a:p>
          <a:p>
            <a:pPr lvl="3"/>
            <a:r>
              <a:rPr lang="es-ES_tradnl" sz="2400" dirty="0"/>
              <a:t>Policías locales. Las confiables y eficaces se cuentan con los dedos de las manos. La Federal se estancó.</a:t>
            </a:r>
          </a:p>
          <a:p>
            <a:pPr lvl="3"/>
            <a:r>
              <a:rPr lang="es-ES_tradnl" sz="2400" dirty="0"/>
              <a:t>Ministerios públicos estatales y federal rebasados y sin las capacidades humanas, técnicas, organizativas para procurar justicia.</a:t>
            </a:r>
          </a:p>
          <a:p>
            <a:pPr lvl="3"/>
            <a:r>
              <a:rPr lang="es-ES_tradnl" sz="2400" dirty="0"/>
              <a:t>Poder judicial. Reticente al cambio y vulnerable frente</a:t>
            </a:r>
          </a:p>
          <a:p>
            <a:pPr lvl="3"/>
            <a:r>
              <a:rPr lang="es-ES_tradnl" sz="2400" dirty="0"/>
              <a:t>Sistema penitenciario, desastre cuantitativo y cualitativo </a:t>
            </a:r>
          </a:p>
          <a:p>
            <a:pPr lvl="1"/>
            <a:r>
              <a:rPr lang="es-ES_tradnl" sz="2800" dirty="0"/>
              <a:t>El fortalecimiento ha sido lento y heterogéneo y se estancó en los últimos años.</a:t>
            </a:r>
          </a:p>
          <a:p>
            <a:pPr lvl="1"/>
            <a:endParaRPr lang="es-ES_tradnl" sz="2800" dirty="0"/>
          </a:p>
          <a:p>
            <a:pPr lvl="2"/>
            <a:endParaRPr lang="es-ES_tradnl" sz="2400" dirty="0"/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Seminario</a:t>
            </a:r>
            <a:r>
              <a:rPr lang="en-US" dirty="0"/>
              <a:t> </a:t>
            </a:r>
            <a:r>
              <a:rPr lang="en-US" dirty="0" err="1"/>
              <a:t>cesig</a:t>
            </a:r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641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08797"/>
          </a:xfrm>
        </p:spPr>
        <p:txBody>
          <a:bodyPr>
            <a:normAutofit fontScale="90000"/>
          </a:bodyPr>
          <a:lstStyle/>
          <a:p>
            <a:br>
              <a:rPr lang="es-MX" dirty="0"/>
            </a:b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Seminario</a:t>
            </a:r>
            <a:r>
              <a:rPr lang="en-US" dirty="0"/>
              <a:t> </a:t>
            </a:r>
            <a:r>
              <a:rPr lang="en-US" dirty="0" err="1"/>
              <a:t>cesig</a:t>
            </a:r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12</a:t>
            </a:fld>
            <a:endParaRPr lang="en-US" dirty="0"/>
          </a:p>
        </p:txBody>
      </p:sp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id="{DA11D1E6-0A44-4A9E-AC04-A87BDA2AC2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9812" y="1889696"/>
            <a:ext cx="10233336" cy="3956323"/>
          </a:xfr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7CDE7C8C-E9CA-48AC-8E12-2A3908B63559}"/>
              </a:ext>
            </a:extLst>
          </p:cNvPr>
          <p:cNvSpPr txBox="1"/>
          <p:nvPr/>
        </p:nvSpPr>
        <p:spPr>
          <a:xfrm>
            <a:off x="2923364" y="972234"/>
            <a:ext cx="60943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"/>
            <a:r>
              <a:rPr lang="es-MX" sz="1800" b="1" i="0" u="none" strike="noStrike" dirty="0">
                <a:solidFill>
                  <a:srgbClr val="000000"/>
                </a:solidFill>
                <a:effectLst/>
                <a:latin typeface="Verdana Ref" panose="020B0604030504040204"/>
              </a:rPr>
              <a:t>PRESUPUESTO EN SEGURIDAD Y JUSTICIA POR DEPENDENCIA, 2012-2020 </a:t>
            </a:r>
            <a:r>
              <a:rPr lang="es-MX" sz="1600" i="0" u="none" strike="noStrike" dirty="0">
                <a:solidFill>
                  <a:srgbClr val="000000"/>
                </a:solidFill>
                <a:effectLst/>
                <a:latin typeface="Verdana Ref" panose="020B0604030504040204"/>
              </a:rPr>
              <a:t>(pesos constantes de 2021)</a:t>
            </a:r>
            <a:endParaRPr lang="es-MX" sz="1800" i="0" u="none" strike="noStrike" dirty="0">
              <a:solidFill>
                <a:srgbClr val="000000"/>
              </a:solidFill>
              <a:effectLst/>
              <a:latin typeface="Verdana Ref" panose="020B0604030504040204"/>
            </a:endParaRPr>
          </a:p>
        </p:txBody>
      </p:sp>
    </p:spTree>
    <p:extLst>
      <p:ext uri="{BB962C8B-B14F-4D97-AF65-F5344CB8AC3E}">
        <p14:creationId xmlns:p14="http://schemas.microsoft.com/office/powerpoint/2010/main" val="2920047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Rectángulo 5"/>
          <p:cNvSpPr/>
          <p:nvPr/>
        </p:nvSpPr>
        <p:spPr>
          <a:xfrm>
            <a:off x="3568919" y="769077"/>
            <a:ext cx="4940070" cy="3562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>
              <a:lnSpc>
                <a:spcPct val="85000"/>
              </a:lnSpc>
              <a:spcBef>
                <a:spcPct val="0"/>
              </a:spcBef>
              <a:spcAft>
                <a:spcPts val="800"/>
              </a:spcAft>
            </a:pPr>
            <a:r>
              <a:rPr lang="es-MX" sz="2000" b="1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DELITOS DENUNCIADOS Y CIFRA NEGRA, 2015 (%)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164" y="1284250"/>
            <a:ext cx="8552845" cy="4362525"/>
          </a:xfrm>
          <a:prstGeom prst="rect">
            <a:avLst/>
          </a:prstGeom>
          <a:noFill/>
        </p:spPr>
      </p:pic>
      <p:sp>
        <p:nvSpPr>
          <p:cNvPr id="8" name="Rectángulo 7"/>
          <p:cNvSpPr/>
          <p:nvPr/>
        </p:nvSpPr>
        <p:spPr>
          <a:xfrm>
            <a:off x="1493089" y="5960738"/>
            <a:ext cx="18669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b="1" dirty="0"/>
              <a:t>Fuente: </a:t>
            </a:r>
            <a:r>
              <a:rPr lang="es-MX" sz="1400" dirty="0"/>
              <a:t>INEGI (ENVIPE)</a:t>
            </a:r>
          </a:p>
        </p:txBody>
      </p:sp>
      <p:sp>
        <p:nvSpPr>
          <p:cNvPr id="9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s-MX" dirty="0"/>
              <a:t>Seminario </a:t>
            </a:r>
            <a:r>
              <a:rPr lang="es-MX" dirty="0" err="1"/>
              <a:t>cesig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84286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307552"/>
          </a:xfrm>
        </p:spPr>
        <p:txBody>
          <a:bodyPr>
            <a:normAutofit fontScale="90000"/>
          </a:bodyPr>
          <a:lstStyle/>
          <a:p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594157"/>
            <a:ext cx="11155680" cy="5561714"/>
          </a:xfrm>
        </p:spPr>
        <p:txBody>
          <a:bodyPr>
            <a:normAutofit/>
          </a:bodyPr>
          <a:lstStyle/>
          <a:p>
            <a:pPr lvl="1"/>
            <a:endParaRPr lang="es-ES_tradnl" sz="2800" dirty="0"/>
          </a:p>
          <a:p>
            <a:pPr lvl="2"/>
            <a:endParaRPr lang="es-ES_tradnl" sz="2400" dirty="0"/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Seminario</a:t>
            </a:r>
            <a:r>
              <a:rPr lang="en-US" dirty="0"/>
              <a:t> </a:t>
            </a:r>
            <a:r>
              <a:rPr lang="en-US" dirty="0" err="1"/>
              <a:t>cesig</a:t>
            </a:r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792018224"/>
              </p:ext>
            </p:extLst>
          </p:nvPr>
        </p:nvGraphicFramePr>
        <p:xfrm>
          <a:off x="758371" y="594156"/>
          <a:ext cx="10802258" cy="5692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2298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17654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 startAt="3"/>
            </a:pPr>
            <a:r>
              <a:rPr lang="es-ES_tradnl" sz="3600" dirty="0"/>
              <a:t>Atención de causas sociales y reconstrucción de comunidades</a:t>
            </a:r>
            <a:endParaRPr lang="es-MX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404257"/>
            <a:ext cx="10058400" cy="4751613"/>
          </a:xfrm>
        </p:spPr>
        <p:txBody>
          <a:bodyPr>
            <a:normAutofit fontScale="92500"/>
          </a:bodyPr>
          <a:lstStyle/>
          <a:p>
            <a:pPr lvl="1"/>
            <a:r>
              <a:rPr lang="es-ES_tradnl" sz="2800" dirty="0"/>
              <a:t>El crimen organizado tiene una base social amplia. En el caso del narcotráfico: </a:t>
            </a:r>
          </a:p>
          <a:p>
            <a:pPr lvl="3"/>
            <a:r>
              <a:rPr lang="es-ES_tradnl" sz="2400" dirty="0"/>
              <a:t>Productores de drogas, consumidores, distribuidores, lavadores de dinero, normalizadores</a:t>
            </a:r>
          </a:p>
          <a:p>
            <a:pPr lvl="3"/>
            <a:r>
              <a:rPr lang="es-ES_tradnl" sz="2400" dirty="0"/>
              <a:t>En el caso del robo de hidrocarburos, comunidades que los venden</a:t>
            </a:r>
          </a:p>
          <a:p>
            <a:pPr lvl="1"/>
            <a:r>
              <a:rPr lang="es-ES_tradnl" sz="2800" dirty="0"/>
              <a:t>El debate sobre los factores sociales y económicos que propician la incorporación de los jóvenes a la vida delictiva es incipiente. </a:t>
            </a:r>
          </a:p>
          <a:p>
            <a:pPr lvl="4"/>
            <a:r>
              <a:rPr lang="es-ES_tradnl" sz="2400" dirty="0"/>
              <a:t>Condiciones como pobreza, desempleo, falta de educación, etc., pueden ser causas necesarias pero insuficientes.</a:t>
            </a:r>
          </a:p>
          <a:p>
            <a:pPr lvl="4"/>
            <a:r>
              <a:rPr lang="es-ES_tradnl" sz="2400" dirty="0"/>
              <a:t>La presencia de la economía informal y sus puentes con la economía criminal</a:t>
            </a:r>
          </a:p>
          <a:p>
            <a:pPr lvl="4"/>
            <a:r>
              <a:rPr lang="es-ES_tradnl" sz="2400" dirty="0"/>
              <a:t>El </a:t>
            </a:r>
            <a:r>
              <a:rPr lang="es-ES_tradnl" sz="2400" dirty="0" err="1"/>
              <a:t>Pronapred</a:t>
            </a:r>
            <a:r>
              <a:rPr lang="es-ES_tradnl" sz="2400" dirty="0"/>
              <a:t> no avanzó mucho en determinar aquellos factores y programas que pueden incidir en la reducción de la violencia e inseguridad. La política social no es política </a:t>
            </a:r>
            <a:r>
              <a:rPr lang="es-ES_tradnl" sz="2400"/>
              <a:t>de seguridad</a:t>
            </a:r>
            <a:endParaRPr lang="es-ES_tradnl" sz="2400" dirty="0"/>
          </a:p>
          <a:p>
            <a:pPr lvl="1"/>
            <a:endParaRPr lang="es-ES_tradnl" sz="2800" dirty="0"/>
          </a:p>
          <a:p>
            <a:pPr lvl="2"/>
            <a:endParaRPr lang="es-ES_tradnl" sz="2400" dirty="0"/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Seminario</a:t>
            </a:r>
            <a:r>
              <a:rPr lang="en-US" dirty="0"/>
              <a:t> </a:t>
            </a:r>
            <a:r>
              <a:rPr lang="en-US" dirty="0" err="1"/>
              <a:t>cesig</a:t>
            </a:r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342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981200" y="182038"/>
            <a:ext cx="8229600" cy="617302"/>
          </a:xfrm>
        </p:spPr>
        <p:txBody>
          <a:bodyPr>
            <a:normAutofit fontScale="90000"/>
          </a:bodyPr>
          <a:lstStyle/>
          <a:p>
            <a:pPr algn="l"/>
            <a:r>
              <a:rPr lang="es-MX" dirty="0">
                <a:latin typeface="Cambria" panose="02040503050406030204" pitchFamily="18" charset="0"/>
              </a:rPr>
              <a:t>Un modelo de prevención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A104D-FBBF-BE43-BB7C-7D9A95534DFD}" type="slidenum">
              <a:rPr lang="es-MX" smtClean="0"/>
              <a:pPr/>
              <a:t>16</a:t>
            </a:fld>
            <a:endParaRPr lang="es-MX" dirty="0"/>
          </a:p>
        </p:txBody>
      </p:sp>
      <p:grpSp>
        <p:nvGrpSpPr>
          <p:cNvPr id="2" name="Grupo 1"/>
          <p:cNvGrpSpPr/>
          <p:nvPr/>
        </p:nvGrpSpPr>
        <p:grpSpPr>
          <a:xfrm>
            <a:off x="1572490" y="1015845"/>
            <a:ext cx="8966609" cy="5427817"/>
            <a:chOff x="48489" y="1015844"/>
            <a:chExt cx="8966609" cy="5427817"/>
          </a:xfrm>
        </p:grpSpPr>
        <p:grpSp>
          <p:nvGrpSpPr>
            <p:cNvPr id="27" name="Grupo 26"/>
            <p:cNvGrpSpPr/>
            <p:nvPr/>
          </p:nvGrpSpPr>
          <p:grpSpPr>
            <a:xfrm>
              <a:off x="48489" y="1054021"/>
              <a:ext cx="1787572" cy="1970793"/>
              <a:chOff x="0" y="139805"/>
              <a:chExt cx="1611469" cy="2198093"/>
            </a:xfrm>
            <a:solidFill>
              <a:schemeClr val="accent1">
                <a:lumMod val="75000"/>
              </a:schemeClr>
            </a:solidFill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62" name="Rectángulo redondeado 61"/>
              <p:cNvSpPr/>
              <p:nvPr/>
            </p:nvSpPr>
            <p:spPr>
              <a:xfrm>
                <a:off x="0" y="139805"/>
                <a:ext cx="1611469" cy="2198093"/>
              </a:xfrm>
              <a:prstGeom prst="roundRect">
                <a:avLst>
                  <a:gd name="adj" fmla="val 10000"/>
                </a:avLst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3" name="Rectángulo 62"/>
              <p:cNvSpPr/>
              <p:nvPr/>
            </p:nvSpPr>
            <p:spPr>
              <a:xfrm>
                <a:off x="47198" y="187003"/>
                <a:ext cx="1517073" cy="2103697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9568" tIns="99568" rIns="99568" bIns="99568" numCol="1" spcCol="1270" anchor="ctr" anchorCtr="0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s-MX" sz="1700" dirty="0">
                    <a:solidFill>
                      <a:schemeClr val="bg1"/>
                    </a:solidFill>
                    <a:latin typeface="Cambria" panose="02040503050406030204" pitchFamily="18" charset="0"/>
                  </a:rPr>
                  <a:t>Comunidad delictiva potencial </a:t>
                </a:r>
              </a:p>
              <a:p>
                <a:pPr algn="ctr" defTabSz="62230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s-MX" sz="1700" dirty="0">
                    <a:solidFill>
                      <a:schemeClr val="bg1"/>
                    </a:solidFill>
                    <a:latin typeface="Cambria" panose="02040503050406030204" pitchFamily="18" charset="0"/>
                  </a:rPr>
                  <a:t>(jóvenes 15-24</a:t>
                </a:r>
              </a:p>
              <a:p>
                <a:pPr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1700" dirty="0">
                    <a:solidFill>
                      <a:schemeClr val="bg1"/>
                    </a:solidFill>
                    <a:latin typeface="Cambria" panose="02040503050406030204" pitchFamily="18" charset="0"/>
                  </a:rPr>
                  <a:t>Adultos 25-40)</a:t>
                </a:r>
              </a:p>
            </p:txBody>
          </p:sp>
        </p:grpSp>
        <p:grpSp>
          <p:nvGrpSpPr>
            <p:cNvPr id="28" name="Grupo 27"/>
            <p:cNvGrpSpPr/>
            <p:nvPr/>
          </p:nvGrpSpPr>
          <p:grpSpPr>
            <a:xfrm>
              <a:off x="1941603" y="1043874"/>
              <a:ext cx="1671323" cy="1970793"/>
              <a:chOff x="0" y="139805"/>
              <a:chExt cx="1611469" cy="2198093"/>
            </a:xfrm>
            <a:solidFill>
              <a:schemeClr val="accent6">
                <a:lumMod val="75000"/>
              </a:schemeClr>
            </a:solidFill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60" name="Rectángulo redondeado 59"/>
              <p:cNvSpPr/>
              <p:nvPr/>
            </p:nvSpPr>
            <p:spPr>
              <a:xfrm>
                <a:off x="0" y="139805"/>
                <a:ext cx="1611469" cy="2198093"/>
              </a:xfrm>
              <a:prstGeom prst="roundRect">
                <a:avLst>
                  <a:gd name="adj" fmla="val 10000"/>
                </a:avLst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1" name="Rectángulo 60"/>
              <p:cNvSpPr/>
              <p:nvPr/>
            </p:nvSpPr>
            <p:spPr>
              <a:xfrm>
                <a:off x="47198" y="187003"/>
                <a:ext cx="1517073" cy="2103697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9568" tIns="99568" rIns="99568" bIns="99568" numCol="1" spcCol="1270" anchor="ctr" anchorCtr="0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s-MX" dirty="0">
                    <a:solidFill>
                      <a:schemeClr val="bg1"/>
                    </a:solidFill>
                    <a:latin typeface="Cambria" panose="02040503050406030204" pitchFamily="18" charset="0"/>
                  </a:rPr>
                  <a:t>Factores sociales de riesgo</a:t>
                </a:r>
              </a:p>
            </p:txBody>
          </p:sp>
        </p:grpSp>
        <p:grpSp>
          <p:nvGrpSpPr>
            <p:cNvPr id="29" name="Grupo 28"/>
            <p:cNvGrpSpPr/>
            <p:nvPr/>
          </p:nvGrpSpPr>
          <p:grpSpPr>
            <a:xfrm>
              <a:off x="3754597" y="1017511"/>
              <a:ext cx="1671323" cy="1970793"/>
              <a:chOff x="0" y="139805"/>
              <a:chExt cx="1611469" cy="2198093"/>
            </a:xfrm>
            <a:solidFill>
              <a:schemeClr val="accent1">
                <a:lumMod val="75000"/>
              </a:schemeClr>
            </a:solidFill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58" name="Rectángulo redondeado 57"/>
              <p:cNvSpPr/>
              <p:nvPr/>
            </p:nvSpPr>
            <p:spPr>
              <a:xfrm>
                <a:off x="0" y="139805"/>
                <a:ext cx="1611469" cy="2198093"/>
              </a:xfrm>
              <a:prstGeom prst="roundRect">
                <a:avLst>
                  <a:gd name="adj" fmla="val 10000"/>
                </a:avLst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9" name="Rectángulo 58"/>
              <p:cNvSpPr/>
              <p:nvPr/>
            </p:nvSpPr>
            <p:spPr>
              <a:xfrm>
                <a:off x="47198" y="187003"/>
                <a:ext cx="1517073" cy="2103697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9568" tIns="99568" rIns="99568" bIns="99568" numCol="1" spcCol="1270" anchor="ctr" anchorCtr="0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s-MX" dirty="0">
                    <a:solidFill>
                      <a:schemeClr val="bg1"/>
                    </a:solidFill>
                    <a:latin typeface="Cambria" panose="02040503050406030204" pitchFamily="18" charset="0"/>
                  </a:rPr>
                  <a:t>Comunidad delictiva real</a:t>
                </a:r>
              </a:p>
            </p:txBody>
          </p:sp>
        </p:grpSp>
        <p:sp>
          <p:nvSpPr>
            <p:cNvPr id="41" name="Flecha derecha 40"/>
            <p:cNvSpPr/>
            <p:nvPr/>
          </p:nvSpPr>
          <p:spPr>
            <a:xfrm>
              <a:off x="1727749" y="1810549"/>
              <a:ext cx="385763" cy="390297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Cambria" panose="02040503050406030204" pitchFamily="18" charset="0"/>
              </a:endParaRPr>
            </a:p>
          </p:txBody>
        </p:sp>
        <p:sp>
          <p:nvSpPr>
            <p:cNvPr id="42" name="Flecha derecha 41"/>
            <p:cNvSpPr/>
            <p:nvPr/>
          </p:nvSpPr>
          <p:spPr>
            <a:xfrm>
              <a:off x="3512721" y="1814690"/>
              <a:ext cx="385763" cy="390297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Cambria" panose="02040503050406030204" pitchFamily="18" charset="0"/>
              </a:endParaRPr>
            </a:p>
          </p:txBody>
        </p:sp>
        <p:grpSp>
          <p:nvGrpSpPr>
            <p:cNvPr id="43" name="Grupo 42"/>
            <p:cNvGrpSpPr/>
            <p:nvPr/>
          </p:nvGrpSpPr>
          <p:grpSpPr>
            <a:xfrm>
              <a:off x="5531462" y="1025991"/>
              <a:ext cx="1671323" cy="1970793"/>
              <a:chOff x="0" y="139805"/>
              <a:chExt cx="1611469" cy="2198093"/>
            </a:xfrm>
            <a:solidFill>
              <a:schemeClr val="accent6">
                <a:lumMod val="75000"/>
              </a:schemeClr>
            </a:solidFill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56" name="Rectángulo redondeado 55"/>
              <p:cNvSpPr/>
              <p:nvPr/>
            </p:nvSpPr>
            <p:spPr>
              <a:xfrm>
                <a:off x="0" y="139805"/>
                <a:ext cx="1611469" cy="2198093"/>
              </a:xfrm>
              <a:prstGeom prst="roundRect">
                <a:avLst>
                  <a:gd name="adj" fmla="val 10000"/>
                </a:avLst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7" name="Rectángulo 56"/>
              <p:cNvSpPr/>
              <p:nvPr/>
            </p:nvSpPr>
            <p:spPr>
              <a:xfrm>
                <a:off x="47198" y="187003"/>
                <a:ext cx="1517073" cy="2103697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9568" tIns="99568" rIns="99568" bIns="99568" numCol="1" spcCol="1270" anchor="ctr" anchorCtr="0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s-MX" dirty="0">
                    <a:solidFill>
                      <a:schemeClr val="bg1"/>
                    </a:solidFill>
                    <a:latin typeface="Cambria" panose="02040503050406030204" pitchFamily="18" charset="0"/>
                  </a:rPr>
                  <a:t>Factores de contexto</a:t>
                </a:r>
              </a:p>
            </p:txBody>
          </p:sp>
        </p:grpSp>
        <p:grpSp>
          <p:nvGrpSpPr>
            <p:cNvPr id="44" name="Grupo 43"/>
            <p:cNvGrpSpPr/>
            <p:nvPr/>
          </p:nvGrpSpPr>
          <p:grpSpPr>
            <a:xfrm>
              <a:off x="7343775" y="1015844"/>
              <a:ext cx="1671323" cy="1970793"/>
              <a:chOff x="0" y="139805"/>
              <a:chExt cx="1611469" cy="2198093"/>
            </a:xfrm>
            <a:solidFill>
              <a:srgbClr val="C00000"/>
            </a:solidFill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54" name="Rectángulo redondeado 53"/>
              <p:cNvSpPr/>
              <p:nvPr/>
            </p:nvSpPr>
            <p:spPr>
              <a:xfrm>
                <a:off x="0" y="139805"/>
                <a:ext cx="1611469" cy="2198093"/>
              </a:xfrm>
              <a:prstGeom prst="roundRect">
                <a:avLst>
                  <a:gd name="adj" fmla="val 10000"/>
                </a:avLst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5" name="Rectángulo 54"/>
              <p:cNvSpPr/>
              <p:nvPr/>
            </p:nvSpPr>
            <p:spPr>
              <a:xfrm>
                <a:off x="47198" y="187003"/>
                <a:ext cx="1517073" cy="2103697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9568" tIns="99568" rIns="99568" bIns="99568" numCol="1" spcCol="1270" anchor="ctr" anchorCtr="0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s-MX" dirty="0">
                    <a:solidFill>
                      <a:schemeClr val="bg1"/>
                    </a:solidFill>
                    <a:latin typeface="Cambria" panose="02040503050406030204" pitchFamily="18" charset="0"/>
                  </a:rPr>
                  <a:t>Actividad delictiva</a:t>
                </a:r>
              </a:p>
            </p:txBody>
          </p:sp>
        </p:grpSp>
        <p:sp>
          <p:nvSpPr>
            <p:cNvPr id="45" name="Flecha derecha 44"/>
            <p:cNvSpPr/>
            <p:nvPr/>
          </p:nvSpPr>
          <p:spPr>
            <a:xfrm>
              <a:off x="5317606" y="1792666"/>
              <a:ext cx="385763" cy="390297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Cambria" panose="02040503050406030204" pitchFamily="18" charset="0"/>
              </a:endParaRPr>
            </a:p>
          </p:txBody>
        </p:sp>
        <p:sp>
          <p:nvSpPr>
            <p:cNvPr id="46" name="Flecha derecha 45"/>
            <p:cNvSpPr/>
            <p:nvPr/>
          </p:nvSpPr>
          <p:spPr>
            <a:xfrm>
              <a:off x="7121192" y="1796807"/>
              <a:ext cx="385763" cy="390297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Cambria" panose="02040503050406030204" pitchFamily="18" charset="0"/>
              </a:endParaRPr>
            </a:p>
          </p:txBody>
        </p:sp>
        <p:sp>
          <p:nvSpPr>
            <p:cNvPr id="47" name="Rectángulo redondeado 46"/>
            <p:cNvSpPr/>
            <p:nvPr/>
          </p:nvSpPr>
          <p:spPr>
            <a:xfrm>
              <a:off x="270684" y="4957760"/>
              <a:ext cx="3872613" cy="1485901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>
                  <a:latin typeface="Cambria" panose="02040503050406030204" pitchFamily="18" charset="0"/>
                </a:rPr>
                <a:t>Participación comunitaria:</a:t>
              </a:r>
            </a:p>
            <a:p>
              <a:pPr algn="ctr"/>
              <a:r>
                <a:rPr lang="es-MX" dirty="0">
                  <a:latin typeface="Cambria" panose="02040503050406030204" pitchFamily="18" charset="0"/>
                </a:rPr>
                <a:t>Lograr eficacia colectiva en seguridad</a:t>
              </a:r>
            </a:p>
          </p:txBody>
        </p:sp>
        <p:sp>
          <p:nvSpPr>
            <p:cNvPr id="48" name="Rectángulo redondeado 47"/>
            <p:cNvSpPr/>
            <p:nvPr/>
          </p:nvSpPr>
          <p:spPr>
            <a:xfrm>
              <a:off x="4845576" y="4957760"/>
              <a:ext cx="3872613" cy="1485901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>
                  <a:latin typeface="Cambria" panose="02040503050406030204" pitchFamily="18" charset="0"/>
                </a:rPr>
                <a:t>Fortalecimiento y dignificación de la policía municipal</a:t>
              </a:r>
            </a:p>
            <a:p>
              <a:pPr algn="ctr"/>
              <a:r>
                <a:rPr lang="es-MX" dirty="0">
                  <a:latin typeface="Cambria" panose="02040503050406030204" pitchFamily="18" charset="0"/>
                </a:rPr>
                <a:t>(eficacia de la prevención)</a:t>
              </a:r>
            </a:p>
          </p:txBody>
        </p:sp>
        <p:sp>
          <p:nvSpPr>
            <p:cNvPr id="49" name="Rectángulo redondeado 48"/>
            <p:cNvSpPr/>
            <p:nvPr/>
          </p:nvSpPr>
          <p:spPr>
            <a:xfrm>
              <a:off x="100845" y="3279495"/>
              <a:ext cx="1923054" cy="877065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dirty="0">
                  <a:solidFill>
                    <a:schemeClr val="bg1"/>
                  </a:solidFill>
                  <a:latin typeface="Cambria" panose="02040503050406030204" pitchFamily="18" charset="0"/>
                </a:rPr>
                <a:t>Organización para reducir factores de riesgo</a:t>
              </a:r>
            </a:p>
          </p:txBody>
        </p:sp>
        <p:sp>
          <p:nvSpPr>
            <p:cNvPr id="52" name="Flecha derecha 51"/>
            <p:cNvSpPr/>
            <p:nvPr/>
          </p:nvSpPr>
          <p:spPr>
            <a:xfrm rot="16200000">
              <a:off x="954633" y="4448207"/>
              <a:ext cx="471487" cy="428074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3" name="Flecha derecha 52"/>
            <p:cNvSpPr/>
            <p:nvPr/>
          </p:nvSpPr>
          <p:spPr>
            <a:xfrm rot="16200000">
              <a:off x="5676561" y="4419918"/>
              <a:ext cx="471487" cy="428074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1" name="Rectángulo redondeado 30"/>
            <p:cNvSpPr/>
            <p:nvPr/>
          </p:nvSpPr>
          <p:spPr>
            <a:xfrm>
              <a:off x="2163793" y="3302249"/>
              <a:ext cx="1923054" cy="877065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dirty="0">
                  <a:solidFill>
                    <a:schemeClr val="bg1"/>
                  </a:solidFill>
                  <a:latin typeface="Cambria" panose="02040503050406030204" pitchFamily="18" charset="0"/>
                </a:rPr>
                <a:t>Organización para la Seguridad</a:t>
              </a:r>
            </a:p>
          </p:txBody>
        </p:sp>
        <p:sp>
          <p:nvSpPr>
            <p:cNvPr id="32" name="Rectángulo redondeado 31"/>
            <p:cNvSpPr/>
            <p:nvPr/>
          </p:nvSpPr>
          <p:spPr>
            <a:xfrm>
              <a:off x="4845576" y="3265523"/>
              <a:ext cx="1923054" cy="877065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dirty="0">
                  <a:solidFill>
                    <a:schemeClr val="bg1"/>
                  </a:solidFill>
                  <a:latin typeface="Cambria" panose="02040503050406030204" pitchFamily="18" charset="0"/>
                </a:rPr>
                <a:t>C4 y Área de Vinculación con la sociedad</a:t>
              </a:r>
            </a:p>
          </p:txBody>
        </p:sp>
        <p:sp>
          <p:nvSpPr>
            <p:cNvPr id="33" name="Rectángulo redondeado 32"/>
            <p:cNvSpPr/>
            <p:nvPr/>
          </p:nvSpPr>
          <p:spPr>
            <a:xfrm>
              <a:off x="6908524" y="3279495"/>
              <a:ext cx="1923054" cy="877065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600" dirty="0">
                  <a:solidFill>
                    <a:schemeClr val="bg1"/>
                  </a:solidFill>
                  <a:latin typeface="Cambria" panose="02040503050406030204" pitchFamily="18" charset="0"/>
                </a:rPr>
                <a:t>Reorganización operativa</a:t>
              </a:r>
            </a:p>
          </p:txBody>
        </p:sp>
        <p:sp>
          <p:nvSpPr>
            <p:cNvPr id="34" name="Flecha derecha 33"/>
            <p:cNvSpPr/>
            <p:nvPr/>
          </p:nvSpPr>
          <p:spPr>
            <a:xfrm rot="16200000">
              <a:off x="2931853" y="4410286"/>
              <a:ext cx="471487" cy="428074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5" name="Flecha derecha 34"/>
            <p:cNvSpPr/>
            <p:nvPr/>
          </p:nvSpPr>
          <p:spPr>
            <a:xfrm rot="16200000">
              <a:off x="7485249" y="4408073"/>
              <a:ext cx="471487" cy="428074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6" name="Flecha derecha 35"/>
            <p:cNvSpPr/>
            <p:nvPr/>
          </p:nvSpPr>
          <p:spPr>
            <a:xfrm>
              <a:off x="4226741" y="3552037"/>
              <a:ext cx="488835" cy="390297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61676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604157"/>
            <a:ext cx="10058400" cy="5264937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s-MX" sz="3200" dirty="0"/>
              <a:t>Además de programas sociales “tradicionales” (atención familias rotas, educación, etc.) es necesario generalizar tres programas:</a:t>
            </a:r>
          </a:p>
          <a:p>
            <a:pPr lvl="3">
              <a:tabLst>
                <a:tab pos="4572000" algn="l"/>
              </a:tabLst>
            </a:pPr>
            <a:r>
              <a:rPr lang="es-MX" sz="2800" dirty="0"/>
              <a:t>Atención y reducción de violencias de género</a:t>
            </a:r>
          </a:p>
          <a:p>
            <a:pPr lvl="3">
              <a:tabLst>
                <a:tab pos="4572000" algn="l"/>
              </a:tabLst>
            </a:pPr>
            <a:r>
              <a:rPr lang="es-MX" sz="2800" dirty="0"/>
              <a:t>Atención a víctimas y búsqueda de desaparecidos.</a:t>
            </a:r>
          </a:p>
          <a:p>
            <a:pPr lvl="3">
              <a:buFont typeface="Arial" panose="020B0604020202020204" pitchFamily="34" charset="0"/>
              <a:buChar char="•"/>
              <a:tabLst>
                <a:tab pos="4572000" algn="l"/>
              </a:tabLst>
            </a:pPr>
            <a:r>
              <a:rPr lang="es-MX" sz="2800" dirty="0"/>
              <a:t>Reconstrucción de la paz de comunidades afectadas por la violencia</a:t>
            </a:r>
          </a:p>
          <a:p>
            <a:pPr lvl="3">
              <a:buFont typeface="Arial" panose="020B0604020202020204" pitchFamily="34" charset="0"/>
              <a:buChar char="•"/>
              <a:tabLst>
                <a:tab pos="4572000" algn="l"/>
              </a:tabLst>
            </a:pPr>
            <a:endParaRPr lang="es-MX" sz="28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Seminario</a:t>
            </a:r>
            <a:r>
              <a:rPr lang="en-US" dirty="0"/>
              <a:t> </a:t>
            </a:r>
            <a:r>
              <a:rPr lang="en-US" dirty="0" err="1"/>
              <a:t>cesig</a:t>
            </a:r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781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Contenido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es-MX" sz="2400" b="1" dirty="0"/>
              <a:t>El debate sobre los objetivos</a:t>
            </a:r>
          </a:p>
          <a:p>
            <a:pPr marL="514350" indent="-514350">
              <a:buFont typeface="+mj-lt"/>
              <a:buAutoNum type="romanUcPeriod"/>
            </a:pPr>
            <a:r>
              <a:rPr lang="es-MX" sz="2400" b="1" dirty="0"/>
              <a:t>Debilitamiento de las organizaciones criminales</a:t>
            </a:r>
          </a:p>
          <a:p>
            <a:pPr marL="514350" indent="-514350">
              <a:buFont typeface="+mj-lt"/>
              <a:buAutoNum type="romanUcPeriod" startAt="3"/>
            </a:pPr>
            <a:r>
              <a:rPr lang="es-MX" sz="2400" b="1" dirty="0"/>
              <a:t>Fortalecimiento de las instituciones</a:t>
            </a:r>
          </a:p>
          <a:p>
            <a:pPr marL="514350" indent="-514350">
              <a:buFont typeface="+mj-lt"/>
              <a:buAutoNum type="romanUcPeriod" startAt="3"/>
            </a:pPr>
            <a:r>
              <a:rPr lang="es-MX" sz="2400" b="1" dirty="0"/>
              <a:t>Reconstrucción y prevención social</a:t>
            </a:r>
          </a:p>
          <a:p>
            <a:pPr marL="0" indent="0">
              <a:buNone/>
            </a:pPr>
            <a:br>
              <a:rPr lang="es-MX" sz="2400" b="1" dirty="0"/>
            </a:br>
            <a:endParaRPr lang="es-MX" sz="2400" b="1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Seminario </a:t>
            </a:r>
            <a:r>
              <a:rPr lang="es-MX" dirty="0" err="1"/>
              <a:t>cesig</a:t>
            </a:r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37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1017" y="286604"/>
            <a:ext cx="10479997" cy="802104"/>
          </a:xfrm>
        </p:spPr>
        <p:txBody>
          <a:bodyPr anchor="ctr">
            <a:no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s-ES_tradnl" sz="3400" b="1" dirty="0"/>
              <a:t>El debate sobre los objetivos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1017" y="1088707"/>
            <a:ext cx="10479998" cy="4645343"/>
          </a:xfrm>
        </p:spPr>
        <p:txBody>
          <a:bodyPr>
            <a:normAutofit/>
          </a:bodyPr>
          <a:lstStyle/>
          <a:p>
            <a:pPr marL="201168" lvl="1" indent="0">
              <a:buNone/>
            </a:pPr>
            <a:r>
              <a:rPr lang="es-ES_tradnl" sz="3200" dirty="0"/>
              <a:t>Objetivos posibles y sus instrumentos</a:t>
            </a:r>
          </a:p>
          <a:p>
            <a:pPr lvl="1"/>
            <a:endParaRPr lang="es-ES_tradnl" sz="2800" dirty="0"/>
          </a:p>
          <a:p>
            <a:pPr marL="715518" lvl="1" indent="-514350">
              <a:buFont typeface="+mj-lt"/>
              <a:buAutoNum type="arabicPeriod"/>
            </a:pPr>
            <a:r>
              <a:rPr lang="es-ES_tradnl" sz="2800" dirty="0"/>
              <a:t>Combate al narcotráfico              ¿Legalizar o no?; cooperación internacional, fuerzas federales, actores prioritarios</a:t>
            </a:r>
          </a:p>
          <a:p>
            <a:pPr marL="715518" lvl="1" indent="-514350">
              <a:buFont typeface="+mj-lt"/>
              <a:buAutoNum type="arabicPeriod"/>
            </a:pPr>
            <a:r>
              <a:rPr lang="es-ES_tradnl" sz="2800" dirty="0"/>
              <a:t>Reducción de violencias e inseguridad:           narco no prioritario; fortalecimiento de policías y procuración de justicia; importancia de gobiernos locales </a:t>
            </a:r>
          </a:p>
          <a:p>
            <a:pPr marL="715518" lvl="1" indent="-514350">
              <a:buFont typeface="+mj-lt"/>
              <a:buAutoNum type="arabicPeriod"/>
            </a:pPr>
            <a:r>
              <a:rPr lang="es-ES_tradnl" sz="2800" dirty="0"/>
              <a:t>Construcción de paz:            atención de causas sociales, participación de sociedad indispensable</a:t>
            </a:r>
          </a:p>
          <a:p>
            <a:pPr marL="0" indent="0">
              <a:buNone/>
            </a:pPr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Seminario </a:t>
            </a:r>
            <a:r>
              <a:rPr lang="es-MX" dirty="0" err="1"/>
              <a:t>cesig</a:t>
            </a:r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Flecha: a la derecha 5">
            <a:extLst>
              <a:ext uri="{FF2B5EF4-FFF2-40B4-BE49-F238E27FC236}">
                <a16:creationId xmlns:a16="http://schemas.microsoft.com/office/drawing/2014/main" id="{DACA370E-A3C8-4B33-B613-532CCE193D78}"/>
              </a:ext>
            </a:extLst>
          </p:cNvPr>
          <p:cNvSpPr/>
          <p:nvPr/>
        </p:nvSpPr>
        <p:spPr>
          <a:xfrm>
            <a:off x="5314950" y="2200275"/>
            <a:ext cx="78105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Flecha: a la derecha 8">
            <a:extLst>
              <a:ext uri="{FF2B5EF4-FFF2-40B4-BE49-F238E27FC236}">
                <a16:creationId xmlns:a16="http://schemas.microsoft.com/office/drawing/2014/main" id="{8D4997C5-F001-4525-9A69-41391FB7FFA4}"/>
              </a:ext>
            </a:extLst>
          </p:cNvPr>
          <p:cNvSpPr/>
          <p:nvPr/>
        </p:nvSpPr>
        <p:spPr>
          <a:xfrm>
            <a:off x="7210425" y="3068479"/>
            <a:ext cx="78105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41FB58F0-B14D-490D-B5C0-EC7BAF6C38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3504" y="4215361"/>
            <a:ext cx="804742" cy="2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972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65051" y="400902"/>
            <a:ext cx="10058400" cy="5303212"/>
          </a:xfrm>
        </p:spPr>
        <p:txBody>
          <a:bodyPr>
            <a:normAutofit/>
          </a:bodyPr>
          <a:lstStyle/>
          <a:p>
            <a:pPr lvl="1"/>
            <a:endParaRPr lang="es-ES_tradnl" sz="2800" dirty="0"/>
          </a:p>
          <a:p>
            <a:pPr lvl="3"/>
            <a:r>
              <a:rPr lang="es-ES_tradnl" sz="3200" dirty="0"/>
              <a:t>Tres dimensiones de la política de seguridad para los objetivos anteriores</a:t>
            </a:r>
          </a:p>
          <a:p>
            <a:endParaRPr lang="es-MX" sz="24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4</a:t>
            </a:fld>
            <a:endParaRPr lang="en-US" dirty="0"/>
          </a:p>
        </p:txBody>
      </p:sp>
      <p:sp>
        <p:nvSpPr>
          <p:cNvPr id="8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s-MX" dirty="0"/>
              <a:t>Seminario </a:t>
            </a:r>
            <a:r>
              <a:rPr lang="es-MX" dirty="0" err="1"/>
              <a:t>cesig</a:t>
            </a:r>
            <a:endParaRPr lang="es-MX" dirty="0"/>
          </a:p>
        </p:txBody>
      </p:sp>
      <p:sp>
        <p:nvSpPr>
          <p:cNvPr id="6" name="Rectángulo 5"/>
          <p:cNvSpPr/>
          <p:nvPr/>
        </p:nvSpPr>
        <p:spPr>
          <a:xfrm>
            <a:off x="1268549" y="2057400"/>
            <a:ext cx="9465661" cy="2968192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8800" lvl="3" indent="-457200">
              <a:buFont typeface="+mj-lt"/>
              <a:buAutoNum type="alphaUcPeriod"/>
            </a:pPr>
            <a:r>
              <a:rPr lang="es-ES_tradnl" sz="2800" dirty="0">
                <a:solidFill>
                  <a:schemeClr val="tx1"/>
                </a:solidFill>
              </a:rPr>
              <a:t>Debilitamiento de las organizaciones criminales</a:t>
            </a:r>
          </a:p>
          <a:p>
            <a:pPr marL="1828800" lvl="3" indent="-457200">
              <a:buFont typeface="+mj-lt"/>
              <a:buAutoNum type="alphaUcPeriod"/>
            </a:pPr>
            <a:r>
              <a:rPr lang="es-ES_tradnl" sz="2800" dirty="0">
                <a:solidFill>
                  <a:schemeClr val="tx1"/>
                </a:solidFill>
              </a:rPr>
              <a:t>Fortalecimiento de la cadena institucional de seguridad y justicia</a:t>
            </a:r>
          </a:p>
          <a:p>
            <a:pPr marL="1828800" lvl="3" indent="-457200">
              <a:buFont typeface="+mj-lt"/>
              <a:buAutoNum type="alphaUcPeriod"/>
            </a:pPr>
            <a:r>
              <a:rPr lang="es-ES_tradnl" sz="2800" dirty="0">
                <a:solidFill>
                  <a:schemeClr val="tx1"/>
                </a:solidFill>
              </a:rPr>
              <a:t>Atención de factores sociales que propician el surgimiento y la continuidad del fenómeno criminal</a:t>
            </a:r>
          </a:p>
        </p:txBody>
      </p:sp>
    </p:spTree>
    <p:extLst>
      <p:ext uri="{BB962C8B-B14F-4D97-AF65-F5344CB8AC3E}">
        <p14:creationId xmlns:p14="http://schemas.microsoft.com/office/powerpoint/2010/main" val="1300950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17654"/>
          </a:xfrm>
        </p:spPr>
        <p:txBody>
          <a:bodyPr>
            <a:normAutofit fontScale="90000"/>
          </a:bodyPr>
          <a:lstStyle/>
          <a:p>
            <a:pPr marL="914400" indent="-914400">
              <a:buFont typeface="+mj-lt"/>
              <a:buAutoNum type="arabicPeriod" startAt="2"/>
            </a:pPr>
            <a:r>
              <a:rPr lang="es-ES_tradnl" dirty="0"/>
              <a:t>Debilitamiento de las organizaciones criminales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404257"/>
            <a:ext cx="10058400" cy="4751613"/>
          </a:xfrm>
        </p:spPr>
        <p:txBody>
          <a:bodyPr/>
          <a:lstStyle/>
          <a:p>
            <a:pPr marL="0" indent="0">
              <a:buNone/>
            </a:pPr>
            <a:r>
              <a:rPr lang="es-ES_tradnl" sz="2800" b="1" dirty="0"/>
              <a:t>¿De qué organizaciones criminales (OC) estamos hablando?</a:t>
            </a:r>
          </a:p>
          <a:p>
            <a:pPr lvl="1"/>
            <a:r>
              <a:rPr lang="es-ES_tradnl" sz="2800" dirty="0"/>
              <a:t>Las OC han registrado una evolución y dinámica aceleradas en los últimos años:  </a:t>
            </a:r>
          </a:p>
          <a:p>
            <a:pPr lvl="3"/>
            <a:r>
              <a:rPr lang="es-ES_tradnl" sz="2400" dirty="0"/>
              <a:t> De la corporación monopólica a la fragmentación (1990):</a:t>
            </a:r>
          </a:p>
          <a:p>
            <a:pPr lvl="6"/>
            <a:r>
              <a:rPr lang="es-ES_tradnl" sz="2400" dirty="0"/>
              <a:t>Pacífico, Juárez, Tijuana, Golfo, Milenio</a:t>
            </a:r>
          </a:p>
          <a:p>
            <a:pPr lvl="3"/>
            <a:r>
              <a:rPr lang="es-ES_tradnl" sz="2400" dirty="0"/>
              <a:t> Segunda fragmentación y nuevas organizaciones  (2006-2010): </a:t>
            </a:r>
          </a:p>
          <a:p>
            <a:pPr lvl="6"/>
            <a:r>
              <a:rPr lang="es-ES_tradnl" sz="2400" dirty="0"/>
              <a:t>Beltrán Leyva, Familia, Templarios, Zetas, CJNG </a:t>
            </a:r>
          </a:p>
          <a:p>
            <a:pPr lvl="3"/>
            <a:r>
              <a:rPr lang="es-ES_tradnl" sz="2400" dirty="0"/>
              <a:t>Atomización (2012 a la fecha):</a:t>
            </a:r>
          </a:p>
          <a:p>
            <a:pPr lvl="6"/>
            <a:r>
              <a:rPr lang="es-ES_tradnl" sz="2400" dirty="0"/>
              <a:t>Alrededor de 250 bandas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Seminario</a:t>
            </a:r>
            <a:r>
              <a:rPr lang="en-US" dirty="0"/>
              <a:t> </a:t>
            </a:r>
            <a:r>
              <a:rPr lang="en-US" dirty="0" err="1"/>
              <a:t>cesig</a:t>
            </a:r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031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847528" y="309751"/>
            <a:ext cx="81188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latin typeface="Verdana Ref"/>
                <a:ea typeface="Verdana" panose="020B0604030504040204" pitchFamily="34" charset="0"/>
                <a:cs typeface="Verdana" panose="020B0604030504040204" pitchFamily="34" charset="0"/>
              </a:rPr>
              <a:t>Mapa 1: Fragmentación de organizaciones del narcotráfico 1990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7609" y="1291872"/>
            <a:ext cx="6647729" cy="5081973"/>
          </a:xfrm>
          <a:prstGeom prst="rect">
            <a:avLst/>
          </a:prstGeom>
        </p:spPr>
      </p:pic>
      <p:sp>
        <p:nvSpPr>
          <p:cNvPr id="6" name="Flecha derecha 5">
            <a:hlinkClick r:id="rId3" action="ppaction://hlinksldjump"/>
          </p:cNvPr>
          <p:cNvSpPr/>
          <p:nvPr/>
        </p:nvSpPr>
        <p:spPr>
          <a:xfrm flipH="1">
            <a:off x="9768408" y="6093296"/>
            <a:ext cx="648072" cy="280548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7024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/>
        </p:nvGraphicFramePr>
        <p:xfrm>
          <a:off x="2438400" y="662184"/>
          <a:ext cx="7086602" cy="5240647"/>
        </p:xfrm>
        <a:graphic>
          <a:graphicData uri="http://schemas.openxmlformats.org/drawingml/2006/table">
            <a:tbl>
              <a:tblPr firstRow="1" firstCol="1" bandRow="1"/>
              <a:tblGrid>
                <a:gridCol w="2480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4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2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Organización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9101" marR="491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Número</a:t>
                      </a: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de </a:t>
                      </a:r>
                      <a:r>
                        <a:rPr lang="en-US" sz="1200" b="1" dirty="0" err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bandas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9101" marR="491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err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Número</a:t>
                      </a: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de </a:t>
                      </a:r>
                      <a:r>
                        <a:rPr lang="en-US" sz="1200" b="1" dirty="0" err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estados</a:t>
                      </a:r>
                      <a:r>
                        <a:rPr lang="en-US" sz="1200" b="1" baseline="0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200" b="1" baseline="0" dirty="0" err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</a:t>
                      </a:r>
                      <a:r>
                        <a:rPr lang="en-US" sz="1200" b="1" baseline="0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200" b="1" baseline="0" dirty="0" err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que</a:t>
                      </a:r>
                      <a:r>
                        <a:rPr lang="en-US" sz="1200" b="1" baseline="0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200" b="1" baseline="0" dirty="0" err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operan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9101" marR="491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Beltrán Leyva</a:t>
                      </a: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47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16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1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Cartel de </a:t>
                      </a:r>
                      <a:r>
                        <a:rPr lang="en-US" sz="12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Juárez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1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Cartel de Sinaloa</a:t>
                      </a: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34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22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1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Cartel de Tijuana</a:t>
                      </a: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16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8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Cartel del </a:t>
                      </a:r>
                      <a:r>
                        <a:rPr lang="en-US" sz="12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Golfo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36</a:t>
                      </a:r>
                      <a:endParaRPr lang="en-US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53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Cartel Jalisco Nueva </a:t>
                      </a:r>
                      <a:r>
                        <a:rPr lang="en-US" sz="12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Generación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1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Guerreros Unidos</a:t>
                      </a: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01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 Familia Michoacana</a:t>
                      </a: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503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Los Caballeros Templarios</a:t>
                      </a: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</a:t>
                      </a:r>
                      <a:endParaRPr lang="en-US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01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Los Zetas</a:t>
                      </a: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</a:t>
                      </a:r>
                      <a:endParaRPr lang="en-US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664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Sin </a:t>
                      </a:r>
                      <a:r>
                        <a:rPr lang="en-US" sz="12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filiación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</a:t>
                      </a:r>
                      <a:endParaRPr lang="en-US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9101" marR="49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9074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17654"/>
          </a:xfrm>
        </p:spPr>
        <p:txBody>
          <a:bodyPr>
            <a:normAutofit fontScale="90000"/>
          </a:bodyPr>
          <a:lstStyle/>
          <a:p>
            <a:pPr marL="914400" indent="-914400">
              <a:buFont typeface="+mj-lt"/>
              <a:buAutoNum type="arabicPeriod" startAt="2"/>
            </a:pPr>
            <a:r>
              <a:rPr lang="es-ES_tradnl" dirty="0"/>
              <a:t>Debilitamiento de las organizaciones criminales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404257"/>
            <a:ext cx="10058400" cy="4751613"/>
          </a:xfrm>
        </p:spPr>
        <p:txBody>
          <a:bodyPr>
            <a:normAutofit/>
          </a:bodyPr>
          <a:lstStyle/>
          <a:p>
            <a:pPr lvl="1"/>
            <a:r>
              <a:rPr lang="es-ES_tradnl" sz="2800" dirty="0"/>
              <a:t>Los cambios en número han sido acompañados por otros de tipo cualitativo:  </a:t>
            </a:r>
          </a:p>
          <a:p>
            <a:pPr lvl="3"/>
            <a:r>
              <a:rPr lang="es-ES_tradnl" sz="2400" dirty="0"/>
              <a:t> Ampliación y profesionalización de los aparatos de violencia</a:t>
            </a:r>
          </a:p>
          <a:p>
            <a:pPr lvl="3"/>
            <a:r>
              <a:rPr lang="es-ES_tradnl" sz="2400" dirty="0"/>
              <a:t> Diversificación de las actividades delictivas: delitos patrimoniales (narcomenudeo, extorsión y secuestro)</a:t>
            </a:r>
          </a:p>
          <a:p>
            <a:pPr lvl="3"/>
            <a:r>
              <a:rPr lang="es-ES_tradnl" sz="2400" dirty="0"/>
              <a:t> Federalización de crimen organizado de narcotráfico y bandas delictivas locales</a:t>
            </a:r>
          </a:p>
          <a:p>
            <a:pPr lvl="3"/>
            <a:r>
              <a:rPr lang="es-ES_tradnl" sz="2400" dirty="0"/>
              <a:t> Control de otros mercados ilegales: tráfico de indocumentados, trata de blancas, robo de hidrocarburos, etc.</a:t>
            </a:r>
          </a:p>
          <a:p>
            <a:pPr lvl="3"/>
            <a:r>
              <a:rPr lang="es-ES_tradnl" sz="2400" dirty="0"/>
              <a:t>Control de actividades económicas legales: limón, aguacate, minería.</a:t>
            </a:r>
          </a:p>
          <a:p>
            <a:pPr lvl="3"/>
            <a:r>
              <a:rPr lang="es-ES_tradnl" sz="2400" dirty="0"/>
              <a:t>Captura y reconfiguración de instituciones estatales locales y apropiación de rentas públicas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Seminario</a:t>
            </a:r>
            <a:r>
              <a:rPr lang="en-US" dirty="0"/>
              <a:t> </a:t>
            </a:r>
            <a:r>
              <a:rPr lang="en-US" dirty="0" err="1"/>
              <a:t>cesig</a:t>
            </a:r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57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1847528" y="745540"/>
            <a:ext cx="8640960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s-MX" sz="2000" dirty="0">
                <a:solidFill>
                  <a:schemeClr val="bg1">
                    <a:lumMod val="85000"/>
                  </a:schemeClr>
                </a:solidFill>
                <a:latin typeface="Verdana Ref"/>
                <a:cs typeface="Arial" pitchFamily="34" charset="0"/>
              </a:rPr>
              <a:t>EVOLUCION DEL CRIMEN ORGANIZADO EN MEXICO: 2006-2016</a:t>
            </a:r>
          </a:p>
        </p:txBody>
      </p:sp>
      <p:grpSp>
        <p:nvGrpSpPr>
          <p:cNvPr id="2" name="20 Grupo"/>
          <p:cNvGrpSpPr/>
          <p:nvPr/>
        </p:nvGrpSpPr>
        <p:grpSpPr>
          <a:xfrm>
            <a:off x="1775520" y="1465620"/>
            <a:ext cx="8423776" cy="5222904"/>
            <a:chOff x="756264" y="513678"/>
            <a:chExt cx="8071439" cy="6123941"/>
          </a:xfrm>
          <a:solidFill>
            <a:srgbClr val="001132"/>
          </a:solidFill>
        </p:grpSpPr>
        <p:cxnSp>
          <p:nvCxnSpPr>
            <p:cNvPr id="22" name="21 Conector recto de flecha"/>
            <p:cNvCxnSpPr/>
            <p:nvPr/>
          </p:nvCxnSpPr>
          <p:spPr>
            <a:xfrm rot="5400000" flipH="1" flipV="1">
              <a:off x="2415563" y="3592678"/>
              <a:ext cx="4824537" cy="1588"/>
            </a:xfrm>
            <a:prstGeom prst="straightConnector1">
              <a:avLst/>
            </a:prstGeom>
            <a:grpFill/>
            <a:ln w="44450" cap="flat" cmpd="sng" algn="ctr">
              <a:solidFill>
                <a:schemeClr val="accent1"/>
              </a:solidFill>
              <a:prstDash val="solid"/>
              <a:headEnd type="triangle"/>
              <a:tailEnd type="triangle"/>
            </a:ln>
            <a:effectLst/>
          </p:spPr>
        </p:cxnSp>
        <p:cxnSp>
          <p:nvCxnSpPr>
            <p:cNvPr id="23" name="22 Conector recto de flecha"/>
            <p:cNvCxnSpPr/>
            <p:nvPr/>
          </p:nvCxnSpPr>
          <p:spPr>
            <a:xfrm flipV="1">
              <a:off x="1377229" y="3215453"/>
              <a:ext cx="6899616" cy="72009"/>
            </a:xfrm>
            <a:prstGeom prst="straightConnector1">
              <a:avLst/>
            </a:prstGeom>
            <a:grpFill/>
            <a:ln w="47625" cap="flat" cmpd="sng" algn="ctr">
              <a:solidFill>
                <a:schemeClr val="accent1"/>
              </a:solidFill>
              <a:prstDash val="solid"/>
              <a:headEnd type="triangle"/>
              <a:tailEnd type="arrow"/>
            </a:ln>
            <a:effectLst/>
          </p:spPr>
        </p:cxnSp>
        <p:sp>
          <p:nvSpPr>
            <p:cNvPr id="24" name="23 CuadroTexto"/>
            <p:cNvSpPr txBox="1"/>
            <p:nvPr/>
          </p:nvSpPr>
          <p:spPr>
            <a:xfrm>
              <a:off x="3957363" y="513678"/>
              <a:ext cx="1724904" cy="6134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pPr algn="ctr" defTabSz="914400">
                <a:defRPr/>
              </a:pPr>
              <a:r>
                <a:rPr lang="es-MX" sz="1400" b="1" kern="0" dirty="0">
                  <a:solidFill>
                    <a:schemeClr val="bg1"/>
                  </a:solidFill>
                </a:rPr>
                <a:t>TRÁFICO ILÍCITO DE DROGAS</a:t>
              </a:r>
            </a:p>
          </p:txBody>
        </p:sp>
        <p:sp>
          <p:nvSpPr>
            <p:cNvPr id="25" name="24 CuadroTexto"/>
            <p:cNvSpPr txBox="1"/>
            <p:nvPr/>
          </p:nvSpPr>
          <p:spPr>
            <a:xfrm>
              <a:off x="3268478" y="6024135"/>
              <a:ext cx="3242819" cy="6134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pPr algn="ctr" defTabSz="914400">
                <a:defRPr/>
              </a:pPr>
              <a:r>
                <a:rPr lang="es-MX" sz="1400" b="1" kern="0" dirty="0">
                  <a:solidFill>
                    <a:schemeClr val="bg1"/>
                  </a:solidFill>
                </a:rPr>
                <a:t>EXTRACCIÓN DE RENTAS (extorsión, secuestro, piratería, etc.)</a:t>
              </a:r>
            </a:p>
          </p:txBody>
        </p:sp>
        <p:sp>
          <p:nvSpPr>
            <p:cNvPr id="26" name="25 CuadroTexto"/>
            <p:cNvSpPr txBox="1"/>
            <p:nvPr/>
          </p:nvSpPr>
          <p:spPr>
            <a:xfrm>
              <a:off x="756264" y="1847602"/>
              <a:ext cx="412865" cy="349859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vert270" wrap="square" rtlCol="0">
              <a:spAutoFit/>
            </a:bodyPr>
            <a:lstStyle/>
            <a:p>
              <a:pPr algn="ctr" defTabSz="914400">
                <a:defRPr/>
              </a:pPr>
              <a:r>
                <a:rPr lang="es-MX" sz="1400" b="1" kern="0" dirty="0">
                  <a:solidFill>
                    <a:schemeClr val="bg1"/>
                  </a:solidFill>
                </a:rPr>
                <a:t>VIOLENCIA</a:t>
              </a:r>
              <a:r>
                <a:rPr lang="es-MX" sz="1600" b="1" kern="0" dirty="0">
                  <a:solidFill>
                    <a:schemeClr val="bg1"/>
                  </a:solidFill>
                </a:rPr>
                <a:t>  </a:t>
              </a:r>
              <a:r>
                <a:rPr lang="es-MX" sz="1400" b="1" kern="0" dirty="0">
                  <a:solidFill>
                    <a:schemeClr val="bg1"/>
                  </a:solidFill>
                </a:rPr>
                <a:t>ESTRATÉGICA</a:t>
              </a:r>
              <a:endParaRPr lang="es-MX" sz="1600" b="1" kern="0" dirty="0">
                <a:solidFill>
                  <a:schemeClr val="bg1"/>
                </a:solidFill>
              </a:endParaRPr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8444328" y="1431104"/>
              <a:ext cx="383375" cy="333199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vert" wrap="square" rtlCol="0">
              <a:spAutoFit/>
            </a:bodyPr>
            <a:lstStyle/>
            <a:p>
              <a:pPr algn="ctr" defTabSz="914400">
                <a:defRPr/>
              </a:pPr>
              <a:r>
                <a:rPr lang="es-MX" sz="1400" b="1" kern="0" dirty="0">
                  <a:solidFill>
                    <a:schemeClr val="bg1"/>
                  </a:solidFill>
                </a:rPr>
                <a:t>VIOLENCIA  GENERALIZADA</a:t>
              </a:r>
            </a:p>
          </p:txBody>
        </p:sp>
        <p:sp>
          <p:nvSpPr>
            <p:cNvPr id="28" name="27 CuadroTexto"/>
            <p:cNvSpPr txBox="1"/>
            <p:nvPr/>
          </p:nvSpPr>
          <p:spPr>
            <a:xfrm>
              <a:off x="1584218" y="1239606"/>
              <a:ext cx="2552858" cy="3349209"/>
            </a:xfrm>
            <a:prstGeom prst="ellipse">
              <a:avLst/>
            </a:prstGeom>
            <a:grpFill/>
            <a:ln w="38100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z="19050"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pPr marL="173038" indent="-173038" defTabSz="914400">
                <a:buFont typeface="Arial" pitchFamily="34" charset="0"/>
                <a:buChar char="•"/>
                <a:defRPr/>
              </a:pPr>
              <a:r>
                <a:rPr lang="es-MX" sz="1400" b="1" kern="0" dirty="0">
                  <a:solidFill>
                    <a:schemeClr val="bg1"/>
                  </a:solidFill>
                </a:rPr>
                <a:t>Alcances trasnacionales</a:t>
              </a:r>
            </a:p>
            <a:p>
              <a:pPr marL="173038" indent="-173038" defTabSz="914400">
                <a:buFont typeface="Arial" pitchFamily="34" charset="0"/>
                <a:buChar char="•"/>
                <a:defRPr/>
              </a:pPr>
              <a:endParaRPr lang="es-MX" sz="1400" b="1" kern="0" dirty="0">
                <a:solidFill>
                  <a:schemeClr val="bg1"/>
                </a:solidFill>
              </a:endParaRPr>
            </a:p>
            <a:p>
              <a:pPr marL="173038" indent="-173038" defTabSz="914400">
                <a:buFont typeface="Arial" pitchFamily="34" charset="0"/>
                <a:buChar char="•"/>
                <a:defRPr/>
              </a:pPr>
              <a:r>
                <a:rPr lang="es-MX" sz="1400" b="1" kern="0" dirty="0">
                  <a:solidFill>
                    <a:schemeClr val="bg1"/>
                  </a:solidFill>
                </a:rPr>
                <a:t>Organizaciones complejas</a:t>
              </a:r>
            </a:p>
            <a:p>
              <a:pPr marL="173038" indent="-173038" defTabSz="914400">
                <a:buFont typeface="Arial" pitchFamily="34" charset="0"/>
                <a:buChar char="•"/>
                <a:defRPr/>
              </a:pPr>
              <a:endParaRPr lang="es-MX" sz="1400" b="1" kern="0" dirty="0">
                <a:solidFill>
                  <a:schemeClr val="bg1"/>
                </a:solidFill>
              </a:endParaRPr>
            </a:p>
            <a:p>
              <a:pPr marL="173038" indent="-173038" defTabSz="914400">
                <a:buFont typeface="Arial" pitchFamily="34" charset="0"/>
                <a:buChar char="•"/>
                <a:defRPr/>
              </a:pPr>
              <a:r>
                <a:rPr lang="es-MX" sz="1400" b="1" kern="0" dirty="0">
                  <a:solidFill>
                    <a:schemeClr val="bg1"/>
                  </a:solidFill>
                </a:rPr>
                <a:t>Control de Rutas</a:t>
              </a:r>
            </a:p>
            <a:p>
              <a:pPr marL="173038" indent="-173038" defTabSz="914400">
                <a:buFont typeface="Arial" pitchFamily="34" charset="0"/>
                <a:buChar char="•"/>
                <a:defRPr/>
              </a:pPr>
              <a:endParaRPr lang="es-MX" sz="1400" b="1" kern="0" dirty="0">
                <a:solidFill>
                  <a:schemeClr val="bg1"/>
                </a:solidFill>
              </a:endParaRPr>
            </a:p>
            <a:p>
              <a:pPr marL="173038" indent="-173038" defTabSz="914400">
                <a:buFont typeface="Arial" pitchFamily="34" charset="0"/>
                <a:buChar char="•"/>
                <a:defRPr/>
              </a:pPr>
              <a:r>
                <a:rPr lang="es-MX" sz="1400" b="1" kern="0" dirty="0">
                  <a:solidFill>
                    <a:schemeClr val="bg1"/>
                  </a:solidFill>
                </a:rPr>
                <a:t>Respuesta federal</a:t>
              </a:r>
            </a:p>
          </p:txBody>
        </p:sp>
        <p:sp>
          <p:nvSpPr>
            <p:cNvPr id="29" name="28 CuadroTexto"/>
            <p:cNvSpPr txBox="1"/>
            <p:nvPr/>
          </p:nvSpPr>
          <p:spPr>
            <a:xfrm>
              <a:off x="963252" y="735518"/>
              <a:ext cx="620965" cy="396960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pPr defTabSz="914400">
                <a:defRPr/>
              </a:pPr>
              <a:r>
                <a:rPr lang="es-MX" sz="1600" b="1" kern="0" dirty="0">
                  <a:solidFill>
                    <a:schemeClr val="bg1"/>
                  </a:solidFill>
                </a:rPr>
                <a:t>2006</a:t>
              </a:r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8000862" y="5770843"/>
              <a:ext cx="620965" cy="396960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pPr defTabSz="914400">
                <a:defRPr/>
              </a:pPr>
              <a:r>
                <a:rPr lang="es-MX" sz="1600" b="1" kern="0" dirty="0">
                  <a:solidFill>
                    <a:schemeClr val="bg1"/>
                  </a:solidFill>
                </a:rPr>
                <a:t>2016</a:t>
              </a:r>
            </a:p>
          </p:txBody>
        </p:sp>
        <p:sp>
          <p:nvSpPr>
            <p:cNvPr id="31" name="30 CuadroTexto"/>
            <p:cNvSpPr txBox="1"/>
            <p:nvPr/>
          </p:nvSpPr>
          <p:spPr>
            <a:xfrm>
              <a:off x="5516999" y="2224759"/>
              <a:ext cx="2621854" cy="3349209"/>
            </a:xfrm>
            <a:prstGeom prst="ellipse">
              <a:avLst/>
            </a:prstGeom>
            <a:grpFill/>
            <a:ln w="38100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z="19050"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pPr marL="173038" indent="-173038" defTabSz="914400">
                <a:buFont typeface="Arial" pitchFamily="34" charset="0"/>
                <a:buChar char="•"/>
                <a:defRPr/>
              </a:pPr>
              <a:r>
                <a:rPr lang="es-MX" sz="1400" b="1" kern="0" dirty="0">
                  <a:solidFill>
                    <a:schemeClr val="bg1"/>
                  </a:solidFill>
                </a:rPr>
                <a:t>Alcance local</a:t>
              </a:r>
            </a:p>
            <a:p>
              <a:pPr marL="173038" indent="-173038" defTabSz="914400">
                <a:buFont typeface="Arial" pitchFamily="34" charset="0"/>
                <a:buChar char="•"/>
                <a:defRPr/>
              </a:pPr>
              <a:endParaRPr lang="es-MX" sz="1400" b="1" kern="0" dirty="0">
                <a:solidFill>
                  <a:schemeClr val="bg1"/>
                </a:solidFill>
              </a:endParaRPr>
            </a:p>
            <a:p>
              <a:pPr marL="173038" indent="-173038" defTabSz="914400">
                <a:buFont typeface="Arial" pitchFamily="34" charset="0"/>
                <a:buChar char="•"/>
                <a:defRPr/>
              </a:pPr>
              <a:r>
                <a:rPr lang="es-MX" sz="1400" b="1" kern="0" dirty="0">
                  <a:solidFill>
                    <a:schemeClr val="bg1"/>
                  </a:solidFill>
                </a:rPr>
                <a:t>Organización simple o básica</a:t>
              </a:r>
            </a:p>
            <a:p>
              <a:pPr marL="173038" indent="-173038" defTabSz="914400">
                <a:buFont typeface="Arial" pitchFamily="34" charset="0"/>
                <a:buChar char="•"/>
                <a:defRPr/>
              </a:pPr>
              <a:endParaRPr lang="es-MX" sz="1400" b="1" kern="0" dirty="0">
                <a:solidFill>
                  <a:schemeClr val="bg1"/>
                </a:solidFill>
              </a:endParaRPr>
            </a:p>
            <a:p>
              <a:pPr marL="173038" indent="-173038" defTabSz="914400">
                <a:buFont typeface="Arial" pitchFamily="34" charset="0"/>
                <a:buChar char="•"/>
                <a:defRPr/>
              </a:pPr>
              <a:r>
                <a:rPr lang="es-MX" sz="1400" b="1" kern="0" dirty="0">
                  <a:solidFill>
                    <a:schemeClr val="bg1"/>
                  </a:solidFill>
                </a:rPr>
                <a:t>Control de “Plazas”</a:t>
              </a:r>
            </a:p>
            <a:p>
              <a:pPr marL="173038" indent="-173038" defTabSz="914400">
                <a:buFont typeface="Arial" pitchFamily="34" charset="0"/>
                <a:buChar char="•"/>
                <a:defRPr/>
              </a:pPr>
              <a:endParaRPr lang="es-MX" sz="1400" b="1" kern="0" dirty="0">
                <a:solidFill>
                  <a:schemeClr val="bg1"/>
                </a:solidFill>
              </a:endParaRPr>
            </a:p>
            <a:p>
              <a:pPr marL="173038" indent="-173038" defTabSz="914400">
                <a:buFont typeface="Arial" pitchFamily="34" charset="0"/>
                <a:buChar char="•"/>
                <a:defRPr/>
              </a:pPr>
              <a:r>
                <a:rPr lang="es-MX" sz="1400" b="1" kern="0" dirty="0">
                  <a:solidFill>
                    <a:schemeClr val="bg1"/>
                  </a:solidFill>
                </a:rPr>
                <a:t>Respuesta a nivel estatal o local</a:t>
              </a:r>
            </a:p>
          </p:txBody>
        </p:sp>
        <p:sp>
          <p:nvSpPr>
            <p:cNvPr id="32" name="31 Flecha derecha"/>
            <p:cNvSpPr/>
            <p:nvPr/>
          </p:nvSpPr>
          <p:spPr>
            <a:xfrm rot="791949">
              <a:off x="4075889" y="2925970"/>
              <a:ext cx="1555934" cy="1208135"/>
            </a:xfrm>
            <a:prstGeom prst="rightArrow">
              <a:avLst/>
            </a:prstGeom>
            <a:grpFill/>
            <a:ln w="25400" cap="flat" cmpd="sng" algn="ctr">
              <a:noFill/>
              <a:prstDash val="soli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rtlCol="0" anchor="ctr"/>
            <a:lstStyle/>
            <a:p>
              <a:pPr algn="ctr" defTabSz="914400">
                <a:defRPr/>
              </a:pPr>
              <a:endParaRPr lang="es-MX" kern="0">
                <a:solidFill>
                  <a:schemeClr val="bg1"/>
                </a:solidFill>
                <a:latin typeface="Gill Sans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956617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ció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3486</TotalTime>
  <Words>1011</Words>
  <Application>Microsoft Macintosh PowerPoint</Application>
  <PresentationFormat>Panorámica</PresentationFormat>
  <Paragraphs>204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Cambria</vt:lpstr>
      <vt:lpstr>Gill Sans MT</vt:lpstr>
      <vt:lpstr>Verdana</vt:lpstr>
      <vt:lpstr>Verdana Ref</vt:lpstr>
      <vt:lpstr>Retrospección</vt:lpstr>
      <vt:lpstr>En búsqueda de una política de seguridad</vt:lpstr>
      <vt:lpstr>Contenido</vt:lpstr>
      <vt:lpstr>El debate sobre los objetivos </vt:lpstr>
      <vt:lpstr>Presentación de PowerPoint</vt:lpstr>
      <vt:lpstr>Debilitamiento de las organizaciones criminales </vt:lpstr>
      <vt:lpstr>Presentación de PowerPoint</vt:lpstr>
      <vt:lpstr>Presentación de PowerPoint</vt:lpstr>
      <vt:lpstr>Debilitamiento de las organizaciones criminales </vt:lpstr>
      <vt:lpstr>Presentación de PowerPoint</vt:lpstr>
      <vt:lpstr>Debilitamiento de las organizaciones criminales </vt:lpstr>
      <vt:lpstr>Fortalecimiento de las instituciones de seguridad y justicia </vt:lpstr>
      <vt:lpstr> </vt:lpstr>
      <vt:lpstr>Presentación de PowerPoint</vt:lpstr>
      <vt:lpstr>Presentación de PowerPoint</vt:lpstr>
      <vt:lpstr>Atención de causas sociales y reconstrucción de comunidades</vt:lpstr>
      <vt:lpstr>Un modelo de prevención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Gobernanza en México</dc:title>
  <dc:creator>Guillermo Valdés Castellanos</dc:creator>
  <cp:lastModifiedBy>Catheryn Camacho Bolaños</cp:lastModifiedBy>
  <cp:revision>198</cp:revision>
  <cp:lastPrinted>2017-03-29T01:01:48Z</cp:lastPrinted>
  <dcterms:created xsi:type="dcterms:W3CDTF">2017-01-22T19:40:39Z</dcterms:created>
  <dcterms:modified xsi:type="dcterms:W3CDTF">2020-10-01T16:00:50Z</dcterms:modified>
</cp:coreProperties>
</file>